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88" r:id="rId25"/>
    <p:sldId id="279" r:id="rId26"/>
    <p:sldId id="389" r:id="rId27"/>
    <p:sldId id="280" r:id="rId28"/>
    <p:sldId id="390" r:id="rId29"/>
    <p:sldId id="281" r:id="rId30"/>
    <p:sldId id="391" r:id="rId31"/>
    <p:sldId id="282" r:id="rId32"/>
    <p:sldId id="392" r:id="rId33"/>
    <p:sldId id="283" r:id="rId34"/>
    <p:sldId id="393" r:id="rId35"/>
    <p:sldId id="284" r:id="rId36"/>
    <p:sldId id="394" r:id="rId37"/>
    <p:sldId id="285" r:id="rId38"/>
    <p:sldId id="395" r:id="rId39"/>
    <p:sldId id="286" r:id="rId40"/>
    <p:sldId id="287" r:id="rId41"/>
    <p:sldId id="396" r:id="rId42"/>
    <p:sldId id="288" r:id="rId43"/>
    <p:sldId id="397" r:id="rId44"/>
    <p:sldId id="289" r:id="rId45"/>
    <p:sldId id="398"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Lst>
  <p:sldSz cx="9144000" cy="6858000" type="screen4x3"/>
  <p:notesSz cx="9144000" cy="6858000"/>
  <p:embeddedFontLst>
    <p:embeddedFont>
      <p:font typeface="Calibri" panose="020F0502020204030204" pitchFamily="34" charset="0"/>
      <p:regular r:id="rId146"/>
      <p:bold r:id="rId147"/>
      <p:italic r:id="rId148"/>
      <p:boldItalic r:id="rId149"/>
    </p:embeddedFont>
    <p:embeddedFont>
      <p:font typeface="Open Sans" panose="020B0606030504020204" pitchFamily="34" charset="0"/>
      <p:regular r:id="rId150"/>
      <p:bold r:id="rId151"/>
      <p:italic r:id="rId152"/>
      <p:boldItalic r:id="rId153"/>
    </p:embeddedFont>
    <p:embeddedFont>
      <p:font typeface="PT Sans Narrow" panose="020B0604020202020204" pitchFamily="34" charset="0"/>
      <p:regular r:id="rId154"/>
      <p:bold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837E21-957E-43AF-AEC0-8F43E32B8C8E}">
  <a:tblStyle styleId="{13837E21-957E-43AF-AEC0-8F43E32B8C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3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5.fntdata"/><Relationship Id="rId15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p5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p5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5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p5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p5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5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p5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5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5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5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4" name="Google Shape;774;p6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6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6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p6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8" name="Google Shape;798;p6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6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p6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6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p6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6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p6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p7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p7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7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p7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7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p7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p7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7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p7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7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2" name="Google Shape;892;p7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7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7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3" name="Google Shape;903;p7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7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8" name="Google Shape;908;p7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8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8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8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1" name="Google Shape;921;p8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8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8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5" name="Google Shape;935;p8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f9c0f817a_0_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f9c0f817a_0_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f9c0f817a_0_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f9c0f817a_0_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f9c0f817a_0_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f9c0f817a_0_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f9c0f817a_0_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f9c0f817a_0_3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f9c0f817a_0_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f9c0f817a_0_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f9c0f817a_0_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f9c0f817a_0_4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f9c0f817a_0_5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f9c0f817a_0_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f9c0f817a_0_6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f9c0f817a_0_6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f9c0f817a_0_6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f9c0f817a_0_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f9c0f817a_0_7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f9c0f817a_0_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f9c0f817a_0_8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f9c0f817a_0_8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f9c0f817a_0_8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f9c0f817a_0_8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f9c0f817a_0_9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f9c0f817a_0_9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2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2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3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3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3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3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4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4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f9c0f817a_3_0: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1f9c0f817a_3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1f9c0f817a_3_6: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1f9c0f817a_3_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512690374_0_0: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512690374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512690374_0_6: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512690374_0_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4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2512690374_0_1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2512690374_0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512690374_0_22: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512690374_0_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f9c0f817a_3_1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1f9c0f817a_3_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2512690374_0_2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2512690374_0_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512690374_0_3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512690374_0_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2512690374_0_4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2512690374_0_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512690374_0_5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2512690374_0_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512690374_0_6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512690374_0_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2512690374_0_7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2512690374_0_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2512690374_0_7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2512690374_0_7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2512690374_0_8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2512690374_0_8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512690374_0_9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512690374_0_9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512690374_0_10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2512690374_0_10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2512690374_0_11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2512690374_0_1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512690374_0_11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512690374_0_1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512690374_0_12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2512690374_0_1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2512690374_0_13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2512690374_0_13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2512690374_0_14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2512690374_0_1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2512690374_0_16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2512690374_0_1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512690374_0_17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512690374_0_1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512690374_0_17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512690374_0_1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2512690374_0_18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2512690374_0_18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2512690374_0_196: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2512690374_0_19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f9c0f817a_3_24: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f9c0f817a_3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1f9c0f817a_3_12: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1f9c0f817a_3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p4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9c0f817a_3_30: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9c0f817a_3_3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f9c0f817a_3_3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f9c0f817a_3_3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1f9c0f817a_3_4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1f9c0f817a_3_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1f9c0f817a_3_4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1f9c0f817a_3_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1f9c0f817a_3_5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1f9c0f817a_3_5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f9c0f817a_3_6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1f9c0f817a_3_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f9c0f817a_3_6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f9c0f817a_3_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4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2" name="Google Shape;702;p4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5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4235850"/>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421100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362666"/>
            <a:ext cx="7136668" cy="203195"/>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5292001"/>
            <a:ext cx="7136668" cy="203195"/>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2335685"/>
            <a:ext cx="7136700" cy="1363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3800052"/>
            <a:ext cx="4870500" cy="1056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739800"/>
            <a:ext cx="8520600" cy="2051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3994200"/>
            <a:ext cx="8520600" cy="1428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E36C09"/>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4" name="Google Shape;64;p13"/>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65" name="Google Shape;65;p13"/>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1200"/>
              </a:spcBef>
              <a:spcAft>
                <a:spcPts val="0"/>
              </a:spcAft>
              <a:buClr>
                <a:schemeClr val="dk1"/>
              </a:buClr>
              <a:buSzPts val="2400"/>
              <a:buChar char="○"/>
              <a:defRPr sz="2400"/>
            </a:lvl2pPr>
            <a:lvl3pPr marL="1371600" lvl="2" indent="-355600" algn="l" rtl="0">
              <a:spcBef>
                <a:spcPts val="1200"/>
              </a:spcBef>
              <a:spcAft>
                <a:spcPts val="0"/>
              </a:spcAft>
              <a:buClr>
                <a:schemeClr val="dk1"/>
              </a:buClr>
              <a:buSzPts val="2000"/>
              <a:buChar char="■"/>
              <a:defRPr sz="2000"/>
            </a:lvl3pPr>
            <a:lvl4pPr marL="1828800" lvl="3" indent="-342900" algn="l" rtl="0">
              <a:spcBef>
                <a:spcPts val="1200"/>
              </a:spcBef>
              <a:spcAft>
                <a:spcPts val="0"/>
              </a:spcAft>
              <a:buClr>
                <a:schemeClr val="dk1"/>
              </a:buClr>
              <a:buSzPts val="1800"/>
              <a:buChar char="●"/>
              <a:defRPr sz="1800"/>
            </a:lvl4pPr>
            <a:lvl5pPr marL="2286000" lvl="4" indent="-342900" algn="l" rtl="0">
              <a:spcBef>
                <a:spcPts val="1200"/>
              </a:spcBef>
              <a:spcAft>
                <a:spcPts val="0"/>
              </a:spcAft>
              <a:buClr>
                <a:schemeClr val="dk1"/>
              </a:buClr>
              <a:buSzPts val="1800"/>
              <a:buChar char="○"/>
              <a:defRPr sz="1800"/>
            </a:lvl5pPr>
            <a:lvl6pPr marL="2743200" lvl="5" indent="-342900" algn="l" rtl="0">
              <a:spcBef>
                <a:spcPts val="1200"/>
              </a:spcBef>
              <a:spcAft>
                <a:spcPts val="0"/>
              </a:spcAft>
              <a:buClr>
                <a:schemeClr val="dk1"/>
              </a:buClr>
              <a:buSzPts val="1800"/>
              <a:buChar char="■"/>
              <a:defRPr sz="1800"/>
            </a:lvl6pPr>
            <a:lvl7pPr marL="3200400" lvl="6" indent="-342900" algn="l" rtl="0">
              <a:spcBef>
                <a:spcPts val="1200"/>
              </a:spcBef>
              <a:spcAft>
                <a:spcPts val="0"/>
              </a:spcAft>
              <a:buClr>
                <a:schemeClr val="dk1"/>
              </a:buClr>
              <a:buSzPts val="1800"/>
              <a:buChar char="●"/>
              <a:defRPr sz="1800"/>
            </a:lvl7pPr>
            <a:lvl8pPr marL="3657600" lvl="7" indent="-342900" algn="l" rtl="0">
              <a:spcBef>
                <a:spcPts val="1200"/>
              </a:spcBef>
              <a:spcAft>
                <a:spcPts val="0"/>
              </a:spcAft>
              <a:buClr>
                <a:schemeClr val="dk1"/>
              </a:buClr>
              <a:buSzPts val="1800"/>
              <a:buChar char="○"/>
              <a:defRPr sz="1800"/>
            </a:lvl8pPr>
            <a:lvl9pPr marL="4114800" lvl="8" indent="-342900" algn="l" rtl="0">
              <a:spcBef>
                <a:spcPts val="1200"/>
              </a:spcBef>
              <a:spcAft>
                <a:spcPts val="1200"/>
              </a:spcAft>
              <a:buClr>
                <a:schemeClr val="dk1"/>
              </a:buClr>
              <a:buSzPts val="1800"/>
              <a:buChar char="■"/>
              <a:defRPr sz="1800"/>
            </a:lvl9pPr>
          </a:lstStyle>
          <a:p>
            <a:endParaRPr/>
          </a:p>
        </p:txBody>
      </p:sp>
      <p:sp>
        <p:nvSpPr>
          <p:cNvPr id="66" name="Google Shape;66;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rgbClr val="E36C09"/>
              </a:buClr>
              <a:buSzPts val="4000"/>
              <a:buFont typeface="Calibri"/>
              <a:buNone/>
              <a:defRPr sz="4000" b="1" cap="none"/>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1" name="Google Shape;71;p1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1200"/>
              </a:spcBef>
              <a:spcAft>
                <a:spcPts val="0"/>
              </a:spcAft>
              <a:buClr>
                <a:srgbClr val="888888"/>
              </a:buClr>
              <a:buSzPts val="1800"/>
              <a:buNone/>
              <a:defRPr sz="1800">
                <a:solidFill>
                  <a:srgbClr val="888888"/>
                </a:solidFill>
              </a:defRPr>
            </a:lvl2pPr>
            <a:lvl3pPr marL="1371600" lvl="2" indent="-228600" algn="l" rtl="0">
              <a:spcBef>
                <a:spcPts val="1200"/>
              </a:spcBef>
              <a:spcAft>
                <a:spcPts val="0"/>
              </a:spcAft>
              <a:buClr>
                <a:srgbClr val="888888"/>
              </a:buClr>
              <a:buSzPts val="1600"/>
              <a:buNone/>
              <a:defRPr sz="1600">
                <a:solidFill>
                  <a:srgbClr val="888888"/>
                </a:solidFill>
              </a:defRPr>
            </a:lvl3pPr>
            <a:lvl4pPr marL="1828800" lvl="3" indent="-228600" algn="l" rtl="0">
              <a:spcBef>
                <a:spcPts val="1200"/>
              </a:spcBef>
              <a:spcAft>
                <a:spcPts val="0"/>
              </a:spcAft>
              <a:buClr>
                <a:srgbClr val="888888"/>
              </a:buClr>
              <a:buSzPts val="1400"/>
              <a:buNone/>
              <a:defRPr sz="1400">
                <a:solidFill>
                  <a:srgbClr val="888888"/>
                </a:solidFill>
              </a:defRPr>
            </a:lvl4pPr>
            <a:lvl5pPr marL="2286000" lvl="4" indent="-228600" algn="l" rtl="0">
              <a:spcBef>
                <a:spcPts val="1200"/>
              </a:spcBef>
              <a:spcAft>
                <a:spcPts val="0"/>
              </a:spcAft>
              <a:buClr>
                <a:srgbClr val="888888"/>
              </a:buClr>
              <a:buSzPts val="1400"/>
              <a:buNone/>
              <a:defRPr sz="1400">
                <a:solidFill>
                  <a:srgbClr val="888888"/>
                </a:solidFill>
              </a:defRPr>
            </a:lvl5pPr>
            <a:lvl6pPr marL="2743200" lvl="5" indent="-228600" algn="l" rtl="0">
              <a:spcBef>
                <a:spcPts val="1200"/>
              </a:spcBef>
              <a:spcAft>
                <a:spcPts val="0"/>
              </a:spcAft>
              <a:buClr>
                <a:srgbClr val="888888"/>
              </a:buClr>
              <a:buSzPts val="1400"/>
              <a:buNone/>
              <a:defRPr sz="1400">
                <a:solidFill>
                  <a:srgbClr val="888888"/>
                </a:solidFill>
              </a:defRPr>
            </a:lvl6pPr>
            <a:lvl7pPr marL="3200400" lvl="6" indent="-228600" algn="l" rtl="0">
              <a:spcBef>
                <a:spcPts val="1200"/>
              </a:spcBef>
              <a:spcAft>
                <a:spcPts val="0"/>
              </a:spcAft>
              <a:buClr>
                <a:srgbClr val="888888"/>
              </a:buClr>
              <a:buSzPts val="1400"/>
              <a:buNone/>
              <a:defRPr sz="1400">
                <a:solidFill>
                  <a:srgbClr val="888888"/>
                </a:solidFill>
              </a:defRPr>
            </a:lvl7pPr>
            <a:lvl8pPr marL="3657600" lvl="7" indent="-228600" algn="l" rtl="0">
              <a:spcBef>
                <a:spcPts val="1200"/>
              </a:spcBef>
              <a:spcAft>
                <a:spcPts val="0"/>
              </a:spcAft>
              <a:buClr>
                <a:srgbClr val="888888"/>
              </a:buClr>
              <a:buSzPts val="1400"/>
              <a:buNone/>
              <a:defRPr sz="1400">
                <a:solidFill>
                  <a:srgbClr val="888888"/>
                </a:solidFill>
              </a:defRPr>
            </a:lvl8pPr>
            <a:lvl9pPr marL="4114800" lvl="8" indent="-228600" algn="l" rtl="0">
              <a:spcBef>
                <a:spcPts val="1200"/>
              </a:spcBef>
              <a:spcAft>
                <a:spcPts val="1200"/>
              </a:spcAft>
              <a:buClr>
                <a:srgbClr val="888888"/>
              </a:buClr>
              <a:buSzPts val="1400"/>
              <a:buNone/>
              <a:defRPr sz="1400">
                <a:solidFill>
                  <a:srgbClr val="888888"/>
                </a:solidFill>
              </a:defRPr>
            </a:lvl9pPr>
          </a:lstStyle>
          <a:p>
            <a:endParaRPr/>
          </a:p>
        </p:txBody>
      </p:sp>
      <p:sp>
        <p:nvSpPr>
          <p:cNvPr id="72" name="Google Shape;72;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E36C09"/>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7" name="Google Shape;77;p1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78" name="Google Shape;78;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3429200"/>
            <a:ext cx="9144000" cy="3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6727600"/>
            <a:ext cx="9144000" cy="1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701800"/>
            <a:ext cx="5613600" cy="5454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386233"/>
            <a:ext cx="4045200" cy="223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5640967"/>
            <a:ext cx="5998800" cy="7983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688433"/>
            <a:ext cx="8520600" cy="4403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9.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4.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1.xml"/><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9.png"/></Relationships>
</file>

<file path=ppt/slides/_rels/slide1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ctrTitle"/>
          </p:nvPr>
        </p:nvSpPr>
        <p:spPr>
          <a:xfrm>
            <a:off x="1004150" y="2335685"/>
            <a:ext cx="7136700" cy="136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Ngôn ngữ mô hình hóa</a:t>
            </a:r>
            <a:endParaRPr/>
          </a:p>
        </p:txBody>
      </p:sp>
      <p:sp>
        <p:nvSpPr>
          <p:cNvPr id="86" name="Google Shape;86;p16"/>
          <p:cNvSpPr txBox="1">
            <a:spLocks noGrp="1"/>
          </p:cNvSpPr>
          <p:nvPr>
            <p:ph type="subTitle" idx="1"/>
          </p:nvPr>
        </p:nvSpPr>
        <p:spPr>
          <a:xfrm>
            <a:off x="2137225" y="3800052"/>
            <a:ext cx="4870500" cy="10569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r>
              <a:rPr lang="en-US"/>
              <a:t>(Modeling Language)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Views of an architecture(Quang cảnh của 1 công trình kiến trúc)</a:t>
            </a:r>
            <a:endParaRPr/>
          </a:p>
        </p:txBody>
      </p:sp>
      <p:sp>
        <p:nvSpPr>
          <p:cNvPr id="142" name="Google Shape;142;p25"/>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70000" lnSpcReduction="20000"/>
          </a:bodyPr>
          <a:lstStyle/>
          <a:p>
            <a:pPr marL="342900" lvl="0" indent="-358140" algn="l" rtl="0">
              <a:spcBef>
                <a:spcPts val="0"/>
              </a:spcBef>
              <a:spcAft>
                <a:spcPts val="0"/>
              </a:spcAft>
              <a:buClr>
                <a:srgbClr val="FF0000"/>
              </a:buClr>
              <a:buSzPts val="3200"/>
              <a:buChar char="●"/>
            </a:pPr>
            <a:r>
              <a:rPr lang="en-US">
                <a:solidFill>
                  <a:srgbClr val="FF0000"/>
                </a:solidFill>
              </a:rPr>
              <a:t>Use case view </a:t>
            </a:r>
            <a:r>
              <a:rPr lang="en-US"/>
              <a:t>– exposing the requirements of the system)</a:t>
            </a:r>
            <a:endParaRPr/>
          </a:p>
          <a:p>
            <a:pPr marL="342900" lvl="0" indent="-358140" algn="l" rtl="0">
              <a:spcBef>
                <a:spcPts val="592"/>
              </a:spcBef>
              <a:spcAft>
                <a:spcPts val="0"/>
              </a:spcAft>
              <a:buClr>
                <a:srgbClr val="FF0000"/>
              </a:buClr>
              <a:buSzPts val="3200"/>
              <a:buChar char="●"/>
            </a:pPr>
            <a:r>
              <a:rPr lang="en-US">
                <a:solidFill>
                  <a:srgbClr val="FF0000"/>
                </a:solidFill>
              </a:rPr>
              <a:t>Design view </a:t>
            </a:r>
            <a:r>
              <a:rPr lang="en-US"/>
              <a:t>– capturing the vocabulary of the problem space  and the solution space</a:t>
            </a:r>
            <a:endParaRPr/>
          </a:p>
          <a:p>
            <a:pPr marL="342900" lvl="0" indent="-358140" algn="l" rtl="0">
              <a:spcBef>
                <a:spcPts val="592"/>
              </a:spcBef>
              <a:spcAft>
                <a:spcPts val="0"/>
              </a:spcAft>
              <a:buClr>
                <a:srgbClr val="FF0000"/>
              </a:buClr>
              <a:buSzPts val="3200"/>
              <a:buChar char="●"/>
            </a:pPr>
            <a:r>
              <a:rPr lang="en-US">
                <a:solidFill>
                  <a:srgbClr val="FF0000"/>
                </a:solidFill>
              </a:rPr>
              <a:t>Interaction view </a:t>
            </a:r>
            <a:r>
              <a:rPr lang="en-US"/>
              <a:t>– showing the interactions among the parts of the system and between the system and the environment</a:t>
            </a:r>
            <a:endParaRPr/>
          </a:p>
          <a:p>
            <a:pPr marL="342900" lvl="0" indent="-358140" algn="l" rtl="0">
              <a:spcBef>
                <a:spcPts val="592"/>
              </a:spcBef>
              <a:spcAft>
                <a:spcPts val="0"/>
              </a:spcAft>
              <a:buClr>
                <a:srgbClr val="FF0000"/>
              </a:buClr>
              <a:buSzPts val="3200"/>
              <a:buChar char="●"/>
            </a:pPr>
            <a:r>
              <a:rPr lang="en-US">
                <a:solidFill>
                  <a:srgbClr val="FF0000"/>
                </a:solidFill>
              </a:rPr>
              <a:t>Implementation view </a:t>
            </a:r>
            <a:r>
              <a:rPr lang="en-US"/>
              <a:t>– addressing the physical realization of the system</a:t>
            </a:r>
            <a:endParaRPr/>
          </a:p>
          <a:p>
            <a:pPr marL="342900" lvl="0" indent="-358140" algn="l" rtl="0">
              <a:spcBef>
                <a:spcPts val="592"/>
              </a:spcBef>
              <a:spcAft>
                <a:spcPts val="1200"/>
              </a:spcAft>
              <a:buClr>
                <a:srgbClr val="FF0000"/>
              </a:buClr>
              <a:buSzPts val="3200"/>
              <a:buChar char="●"/>
            </a:pPr>
            <a:r>
              <a:rPr lang="en-US">
                <a:solidFill>
                  <a:srgbClr val="FF0000"/>
                </a:solidFill>
              </a:rPr>
              <a:t>Deployment view </a:t>
            </a:r>
            <a:r>
              <a:rPr lang="en-US"/>
              <a:t>– focusing on system engineering issues</a:t>
            </a:r>
          </a:p>
          <a:p>
            <a:pPr marL="342900" lvl="0" indent="-358140" algn="l" rtl="0">
              <a:spcBef>
                <a:spcPts val="592"/>
              </a:spcBef>
              <a:spcAft>
                <a:spcPts val="1200"/>
              </a:spcAft>
              <a:buClr>
                <a:srgbClr val="FF0000"/>
              </a:buClr>
              <a:buSzPts val="3200"/>
              <a:buChar char="●"/>
            </a:pPr>
            <a:r>
              <a:rPr lang="en-US"/>
              <a:t>----------------------------------------------------------------------------------------------------------</a:t>
            </a:r>
          </a:p>
          <a:p>
            <a:pPr marL="342900" lvl="0" indent="-358140" algn="l" rtl="0">
              <a:spcBef>
                <a:spcPts val="592"/>
              </a:spcBef>
              <a:spcAft>
                <a:spcPts val="1200"/>
              </a:spcAft>
              <a:buClr>
                <a:srgbClr val="FF0000"/>
              </a:buClr>
              <a:buSzPts val="3200"/>
              <a:buChar char="●"/>
            </a:pPr>
            <a:r>
              <a:rPr lang="en-US"/>
              <a:t>Chế độ xem ca sử dụng - hiển thị các yêu cầu của hệ thống)</a:t>
            </a:r>
          </a:p>
          <a:p>
            <a:pPr marL="342900" lvl="0" indent="-358140" algn="l" rtl="0">
              <a:spcBef>
                <a:spcPts val="592"/>
              </a:spcBef>
              <a:spcAft>
                <a:spcPts val="1200"/>
              </a:spcAft>
              <a:buClr>
                <a:srgbClr val="FF0000"/>
              </a:buClr>
              <a:buSzPts val="3200"/>
              <a:buChar char="●"/>
            </a:pPr>
            <a:r>
              <a:rPr lang="en-US"/>
              <a:t>Chế độ xem thiết kế - nắm bắt từ vựng về không gian vấn đề và không gian giải pháp</a:t>
            </a:r>
          </a:p>
          <a:p>
            <a:pPr marL="342900" lvl="0" indent="-358140" algn="l" rtl="0">
              <a:spcBef>
                <a:spcPts val="592"/>
              </a:spcBef>
              <a:spcAft>
                <a:spcPts val="1200"/>
              </a:spcAft>
              <a:buClr>
                <a:srgbClr val="FF0000"/>
              </a:buClr>
              <a:buSzPts val="3200"/>
              <a:buChar char="●"/>
            </a:pPr>
            <a:r>
              <a:rPr lang="vi-VN"/>
              <a:t>Chế độ xem tương tác - hiển thị các tương tác giữa các bộ phận của hệ thống và giữa hệ thống với môi trường</a:t>
            </a:r>
            <a:endParaRPr lang="en-US"/>
          </a:p>
          <a:p>
            <a:pPr marL="342900" lvl="0" indent="-358140" algn="l" rtl="0">
              <a:spcBef>
                <a:spcPts val="592"/>
              </a:spcBef>
              <a:spcAft>
                <a:spcPts val="1200"/>
              </a:spcAft>
              <a:buClr>
                <a:srgbClr val="FF0000"/>
              </a:buClr>
              <a:buSzPts val="3200"/>
              <a:buChar char="●"/>
            </a:pPr>
            <a:r>
              <a:rPr lang="en-US"/>
              <a:t>Chế độ xem triển khai - giải quyết việc thực hiện vật lý của hệ thống</a:t>
            </a:r>
          </a:p>
          <a:p>
            <a:pPr marL="342900" lvl="0" indent="-358140" algn="l" rtl="0">
              <a:spcBef>
                <a:spcPts val="592"/>
              </a:spcBef>
              <a:spcAft>
                <a:spcPts val="1200"/>
              </a:spcAft>
              <a:buClr>
                <a:srgbClr val="FF0000"/>
              </a:buClr>
              <a:buSzPts val="3200"/>
              <a:buChar char="●"/>
            </a:pPr>
            <a:r>
              <a:rPr lang="en-US"/>
              <a:t>Chế độ xem triển khai - tập trung vào các vấn đề kỹ thuật hệ thống</a:t>
            </a:r>
          </a:p>
          <a:p>
            <a:pPr marL="342900" lvl="0" indent="-358140" algn="l" rtl="0">
              <a:spcBef>
                <a:spcPts val="592"/>
              </a:spcBef>
              <a:spcAft>
                <a:spcPts val="1200"/>
              </a:spcAft>
              <a:buClr>
                <a:srgbClr val="FF0000"/>
              </a:buClr>
              <a:buSzPts val="3200"/>
              <a:buChar char="●"/>
            </a:pPr>
            <a:endParaRPr lang="en-US"/>
          </a:p>
          <a:p>
            <a:pPr marL="342900" lvl="0" indent="-358140" algn="l" rtl="0">
              <a:spcBef>
                <a:spcPts val="592"/>
              </a:spcBef>
              <a:spcAft>
                <a:spcPts val="1200"/>
              </a:spcAft>
              <a:buClr>
                <a:srgbClr val="FF0000"/>
              </a:buClr>
              <a:buSzPts val="3200"/>
              <a:buChar char="●"/>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Other diagrams</a:t>
            </a:r>
            <a:endParaRPr/>
          </a:p>
        </p:txBody>
      </p:sp>
      <p:sp>
        <p:nvSpPr>
          <p:cNvPr id="650" name="Google Shape;650;p10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0"/>
              </a:spcBef>
              <a:spcAft>
                <a:spcPts val="0"/>
              </a:spcAft>
              <a:buSzPts val="1800"/>
              <a:buChar char="●"/>
            </a:pPr>
            <a:r>
              <a:rPr lang="en-US"/>
              <a:t>Object diagram</a:t>
            </a:r>
            <a:endParaRPr/>
          </a:p>
          <a:p>
            <a:pPr marL="457200" lvl="0" indent="-342900" algn="l" rtl="0">
              <a:lnSpc>
                <a:spcPct val="150000"/>
              </a:lnSpc>
              <a:spcBef>
                <a:spcPts val="0"/>
              </a:spcBef>
              <a:spcAft>
                <a:spcPts val="0"/>
              </a:spcAft>
              <a:buSzPts val="1800"/>
              <a:buChar char="●"/>
            </a:pPr>
            <a:r>
              <a:rPr lang="en-US"/>
              <a:t>Component diagram</a:t>
            </a:r>
            <a:endParaRPr/>
          </a:p>
          <a:p>
            <a:pPr marL="457200" lvl="0" indent="-342900" algn="l" rtl="0">
              <a:lnSpc>
                <a:spcPct val="150000"/>
              </a:lnSpc>
              <a:spcBef>
                <a:spcPts val="0"/>
              </a:spcBef>
              <a:spcAft>
                <a:spcPts val="0"/>
              </a:spcAft>
              <a:buSzPts val="1800"/>
              <a:buChar char="●"/>
            </a:pPr>
            <a:r>
              <a:rPr lang="en-US"/>
              <a:t>State diagram</a:t>
            </a:r>
            <a:endParaRPr/>
          </a:p>
          <a:p>
            <a:pPr marL="457200" lvl="0" indent="-342900" algn="l" rtl="0">
              <a:lnSpc>
                <a:spcPct val="150000"/>
              </a:lnSpc>
              <a:spcBef>
                <a:spcPts val="0"/>
              </a:spcBef>
              <a:spcAft>
                <a:spcPts val="0"/>
              </a:spcAft>
              <a:buSzPts val="1800"/>
              <a:buChar char="●"/>
            </a:pPr>
            <a:r>
              <a:rPr lang="en-US"/>
              <a:t>Activity diagram</a:t>
            </a:r>
            <a:endParaRPr/>
          </a:p>
          <a:p>
            <a:pPr marL="457200" lvl="0" indent="-342900" algn="l" rtl="0">
              <a:lnSpc>
                <a:spcPct val="150000"/>
              </a:lnSpc>
              <a:spcBef>
                <a:spcPts val="0"/>
              </a:spcBef>
              <a:spcAft>
                <a:spcPts val="0"/>
              </a:spcAft>
              <a:buSzPts val="1800"/>
              <a:buChar char="●"/>
            </a:pPr>
            <a:r>
              <a:rPr lang="en-US"/>
              <a:t>Package diagram</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Object diagram example</a:t>
            </a:r>
            <a:endParaRPr/>
          </a:p>
        </p:txBody>
      </p:sp>
      <p:pic>
        <p:nvPicPr>
          <p:cNvPr id="656" name="Google Shape;656;p105"/>
          <p:cNvPicPr preferRelativeResize="0"/>
          <p:nvPr/>
        </p:nvPicPr>
        <p:blipFill>
          <a:blip r:embed="rId3">
            <a:alphaModFix/>
          </a:blip>
          <a:stretch>
            <a:fillRect/>
          </a:stretch>
        </p:blipFill>
        <p:spPr>
          <a:xfrm>
            <a:off x="1491288" y="1616392"/>
            <a:ext cx="6161429" cy="501663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Component diagram example</a:t>
            </a:r>
            <a:endParaRPr/>
          </a:p>
        </p:txBody>
      </p:sp>
      <p:pic>
        <p:nvPicPr>
          <p:cNvPr id="662" name="Google Shape;662;p106"/>
          <p:cNvPicPr preferRelativeResize="0"/>
          <p:nvPr/>
        </p:nvPicPr>
        <p:blipFill>
          <a:blip r:embed="rId3">
            <a:alphaModFix/>
          </a:blip>
          <a:stretch>
            <a:fillRect/>
          </a:stretch>
        </p:blipFill>
        <p:spPr>
          <a:xfrm>
            <a:off x="395550" y="1676867"/>
            <a:ext cx="8352901" cy="501663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0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State diagram example</a:t>
            </a:r>
            <a:endParaRPr/>
          </a:p>
        </p:txBody>
      </p:sp>
      <p:pic>
        <p:nvPicPr>
          <p:cNvPr id="668" name="Google Shape;668;p107"/>
          <p:cNvPicPr preferRelativeResize="0"/>
          <p:nvPr/>
        </p:nvPicPr>
        <p:blipFill>
          <a:blip r:embed="rId3">
            <a:alphaModFix/>
          </a:blip>
          <a:stretch>
            <a:fillRect/>
          </a:stretch>
        </p:blipFill>
        <p:spPr>
          <a:xfrm>
            <a:off x="1042750" y="1664792"/>
            <a:ext cx="7058490" cy="501663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8"/>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Activity diagram example</a:t>
            </a:r>
            <a:endParaRPr/>
          </a:p>
        </p:txBody>
      </p:sp>
      <p:pic>
        <p:nvPicPr>
          <p:cNvPr id="674" name="Google Shape;674;p108"/>
          <p:cNvPicPr preferRelativeResize="0"/>
          <p:nvPr/>
        </p:nvPicPr>
        <p:blipFill>
          <a:blip r:embed="rId3">
            <a:alphaModFix/>
          </a:blip>
          <a:stretch>
            <a:fillRect/>
          </a:stretch>
        </p:blipFill>
        <p:spPr>
          <a:xfrm>
            <a:off x="3092488" y="1536567"/>
            <a:ext cx="2959029" cy="501663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Package diagram example</a:t>
            </a:r>
            <a:endParaRPr/>
          </a:p>
        </p:txBody>
      </p:sp>
      <p:pic>
        <p:nvPicPr>
          <p:cNvPr id="680" name="Google Shape;680;p109"/>
          <p:cNvPicPr preferRelativeResize="0"/>
          <p:nvPr/>
        </p:nvPicPr>
        <p:blipFill>
          <a:blip r:embed="rId3">
            <a:alphaModFix/>
          </a:blip>
          <a:stretch>
            <a:fillRect/>
          </a:stretch>
        </p:blipFill>
        <p:spPr>
          <a:xfrm>
            <a:off x="1466175" y="1604292"/>
            <a:ext cx="6211651" cy="501663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1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Communication diagram example</a:t>
            </a:r>
            <a:endParaRPr/>
          </a:p>
        </p:txBody>
      </p:sp>
      <p:pic>
        <p:nvPicPr>
          <p:cNvPr id="686" name="Google Shape;686;p110"/>
          <p:cNvPicPr preferRelativeResize="0"/>
          <p:nvPr/>
        </p:nvPicPr>
        <p:blipFill>
          <a:blip r:embed="rId3">
            <a:alphaModFix/>
          </a:blip>
          <a:stretch>
            <a:fillRect/>
          </a:stretch>
        </p:blipFill>
        <p:spPr>
          <a:xfrm>
            <a:off x="1708238" y="1640592"/>
            <a:ext cx="5727525" cy="501663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Deployment diagram example</a:t>
            </a:r>
            <a:endParaRPr/>
          </a:p>
        </p:txBody>
      </p:sp>
      <p:pic>
        <p:nvPicPr>
          <p:cNvPr id="692" name="Google Shape;692;p111"/>
          <p:cNvPicPr preferRelativeResize="0"/>
          <p:nvPr/>
        </p:nvPicPr>
        <p:blipFill>
          <a:blip r:embed="rId3">
            <a:alphaModFix/>
          </a:blip>
          <a:stretch>
            <a:fillRect/>
          </a:stretch>
        </p:blipFill>
        <p:spPr>
          <a:xfrm>
            <a:off x="318763" y="1664767"/>
            <a:ext cx="8506465" cy="501663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2"/>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Rules of the UML</a:t>
            </a:r>
            <a:endParaRPr/>
          </a:p>
        </p:txBody>
      </p:sp>
      <p:sp>
        <p:nvSpPr>
          <p:cNvPr id="698" name="Google Shape;698;p112"/>
          <p:cNvSpPr txBox="1">
            <a:spLocks noGrp="1"/>
          </p:cNvSpPr>
          <p:nvPr>
            <p:ph type="body" idx="1"/>
          </p:nvPr>
        </p:nvSpPr>
        <p:spPr>
          <a:xfrm>
            <a:off x="311700" y="1688433"/>
            <a:ext cx="8520600" cy="1332300"/>
          </a:xfrm>
          <a:prstGeom prst="rect">
            <a:avLst/>
          </a:prstGeom>
          <a:noFill/>
          <a:ln>
            <a:noFill/>
          </a:ln>
        </p:spPr>
        <p:txBody>
          <a:bodyPr spcFirstLastPara="1" wrap="square" lIns="91425" tIns="45700" rIns="91425" bIns="45700" anchor="t" anchorCtr="0">
            <a:spAutoFit/>
          </a:bodyPr>
          <a:lstStyle/>
          <a:p>
            <a:pPr marL="342900" lvl="0" indent="-311150" algn="l" rtl="0">
              <a:spcBef>
                <a:spcPts val="0"/>
              </a:spcBef>
              <a:spcAft>
                <a:spcPts val="0"/>
              </a:spcAft>
              <a:buClr>
                <a:schemeClr val="dk1"/>
              </a:buClr>
              <a:buSzPts val="2300"/>
              <a:buChar char="●"/>
            </a:pPr>
            <a:r>
              <a:rPr lang="en-US" sz="2300"/>
              <a:t>Specify what a well-formed model should look like. </a:t>
            </a:r>
            <a:endParaRPr sz="1300"/>
          </a:p>
          <a:p>
            <a:pPr marL="342900" lvl="0" indent="-311150" algn="l" rtl="0">
              <a:spcBef>
                <a:spcPts val="560"/>
              </a:spcBef>
              <a:spcAft>
                <a:spcPts val="1200"/>
              </a:spcAft>
              <a:buClr>
                <a:schemeClr val="dk1"/>
              </a:buClr>
              <a:buSzPts val="2300"/>
              <a:buChar char="●"/>
            </a:pPr>
            <a:r>
              <a:rPr lang="en-US" sz="2300"/>
              <a:t>A well-formed model is one that is semantically self-consistent and in harmony with all its related models</a:t>
            </a:r>
            <a:endParaRPr sz="1300"/>
          </a:p>
        </p:txBody>
      </p:sp>
      <p:pic>
        <p:nvPicPr>
          <p:cNvPr id="699" name="Google Shape;699;p112"/>
          <p:cNvPicPr preferRelativeResize="0"/>
          <p:nvPr/>
        </p:nvPicPr>
        <p:blipFill rotWithShape="1">
          <a:blip r:embed="rId3">
            <a:alphaModFix/>
          </a:blip>
          <a:srcRect/>
          <a:stretch/>
        </p:blipFill>
        <p:spPr>
          <a:xfrm>
            <a:off x="906420" y="3200400"/>
            <a:ext cx="7627980" cy="3048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Rules …</a:t>
            </a:r>
            <a:endParaRPr/>
          </a:p>
        </p:txBody>
      </p:sp>
      <p:pic>
        <p:nvPicPr>
          <p:cNvPr id="705" name="Google Shape;705;p113"/>
          <p:cNvPicPr preferRelativeResize="0">
            <a:picLocks noGrp="1"/>
          </p:cNvPicPr>
          <p:nvPr>
            <p:ph type="body" idx="1"/>
          </p:nvPr>
        </p:nvPicPr>
        <p:blipFill rotWithShape="1">
          <a:blip r:embed="rId3">
            <a:alphaModFix/>
          </a:blip>
          <a:srcRect/>
          <a:stretch/>
        </p:blipFill>
        <p:spPr>
          <a:xfrm>
            <a:off x="990600" y="1828800"/>
            <a:ext cx="7434900" cy="182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Importance of view(Tầm quan trọng của chế độ xem)</a:t>
            </a:r>
            <a:endParaRPr/>
          </a:p>
        </p:txBody>
      </p:sp>
      <p:sp>
        <p:nvSpPr>
          <p:cNvPr id="148" name="Google Shape;148;p26"/>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ts val="3200"/>
              <a:buChar char="●"/>
            </a:pPr>
            <a:r>
              <a:rPr lang="en-US"/>
              <a:t>Depending on the nature of the system, some views may be more important than others</a:t>
            </a:r>
            <a:endParaRPr/>
          </a:p>
          <a:p>
            <a:pPr marL="342900" lvl="0" indent="-342900" algn="l" rtl="0">
              <a:spcBef>
                <a:spcPts val="640"/>
              </a:spcBef>
              <a:spcAft>
                <a:spcPts val="0"/>
              </a:spcAft>
              <a:buClr>
                <a:schemeClr val="dk1"/>
              </a:buClr>
              <a:buSzPts val="3200"/>
              <a:buChar char="●"/>
            </a:pPr>
            <a:r>
              <a:rPr lang="en-US" i="1"/>
              <a:t>Data-intensive systems</a:t>
            </a:r>
            <a:r>
              <a:rPr lang="en-US"/>
              <a:t> ⭢ views addressing static design will dominate</a:t>
            </a:r>
            <a:endParaRPr/>
          </a:p>
          <a:p>
            <a:pPr marL="342900" lvl="0" indent="-342900" algn="l" rtl="0">
              <a:spcBef>
                <a:spcPts val="640"/>
              </a:spcBef>
              <a:spcAft>
                <a:spcPts val="0"/>
              </a:spcAft>
              <a:buClr>
                <a:schemeClr val="dk1"/>
              </a:buClr>
              <a:buSzPts val="3200"/>
              <a:buChar char="●"/>
            </a:pPr>
            <a:r>
              <a:rPr lang="en-US" i="1"/>
              <a:t>GUI-intensive systems </a:t>
            </a:r>
            <a:r>
              <a:rPr lang="en-US"/>
              <a:t>⭢ static and dynamic use case views are quite importance</a:t>
            </a:r>
            <a:endParaRPr/>
          </a:p>
          <a:p>
            <a:pPr marL="342900" lvl="0" indent="-342900" algn="l" rtl="0">
              <a:spcBef>
                <a:spcPts val="640"/>
              </a:spcBef>
              <a:spcAft>
                <a:spcPts val="1200"/>
              </a:spcAft>
              <a:buClr>
                <a:schemeClr val="dk1"/>
              </a:buClr>
              <a:buSzPts val="3200"/>
              <a:buChar char="●"/>
            </a:pPr>
            <a:r>
              <a:rPr lang="en-US" i="1"/>
              <a:t>Distributed systems </a:t>
            </a:r>
            <a:r>
              <a:rPr lang="en-US"/>
              <a:t>⭢ implementation and deployment models are the most important</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Tùy thuộc vào bản chất của hệ thống, một số chế độ xem có thể quan trọng hơn các chế độ xem khác</a:t>
            </a:r>
            <a:endParaRPr lang="en-US"/>
          </a:p>
          <a:p>
            <a:pPr marL="342900" lvl="0" indent="-342900" algn="l" rtl="0">
              <a:spcBef>
                <a:spcPts val="640"/>
              </a:spcBef>
              <a:spcAft>
                <a:spcPts val="1200"/>
              </a:spcAft>
              <a:buClr>
                <a:schemeClr val="dk1"/>
              </a:buClr>
              <a:buSzPts val="3200"/>
              <a:buChar char="●"/>
            </a:pPr>
            <a:r>
              <a:rPr lang="vi-VN"/>
              <a:t>Các hệ thống sử dụng nhiều dữ liệu </a:t>
            </a:r>
            <a:r>
              <a:rPr lang="en-US"/>
              <a:t>⭢ </a:t>
            </a:r>
            <a:r>
              <a:rPr lang="vi-VN"/>
              <a:t>chế độ xem giải quyết thiết kế tĩnh sẽ chiếm ưu thế</a:t>
            </a:r>
            <a:endParaRPr lang="en-US"/>
          </a:p>
          <a:p>
            <a:pPr marL="342900" lvl="0" indent="-342900" algn="l" rtl="0">
              <a:spcBef>
                <a:spcPts val="640"/>
              </a:spcBef>
              <a:spcAft>
                <a:spcPts val="1200"/>
              </a:spcAft>
              <a:buClr>
                <a:schemeClr val="dk1"/>
              </a:buClr>
              <a:buSzPts val="3200"/>
              <a:buChar char="●"/>
            </a:pPr>
            <a:r>
              <a:rPr lang="vi-VN"/>
              <a:t>Các hệ thống chuyên sâu về GUI </a:t>
            </a:r>
            <a:r>
              <a:rPr lang="en-US"/>
              <a:t>⭢ </a:t>
            </a:r>
            <a:r>
              <a:rPr lang="vi-VN"/>
              <a:t>chế độ xem ca sử dụng động và tĩnh là khá quan trọng</a:t>
            </a:r>
            <a:endParaRPr lang="en-US"/>
          </a:p>
          <a:p>
            <a:pPr marL="342900" lvl="0" indent="-342900" algn="l" rtl="0">
              <a:spcBef>
                <a:spcPts val="640"/>
              </a:spcBef>
              <a:spcAft>
                <a:spcPts val="1200"/>
              </a:spcAft>
              <a:buClr>
                <a:schemeClr val="dk1"/>
              </a:buClr>
              <a:buSzPts val="3200"/>
              <a:buChar char="●"/>
            </a:pPr>
            <a:r>
              <a:rPr lang="vi-VN"/>
              <a:t>Hệ thống phân tán </a:t>
            </a:r>
            <a:r>
              <a:rPr lang="en-US"/>
              <a:t>⭢ </a:t>
            </a:r>
            <a:r>
              <a:rPr lang="vi-VN"/>
              <a:t>mô hình triển khai và thực hiện là quan trọng nhất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Common mechanisms in the UML</a:t>
            </a:r>
            <a:endParaRPr/>
          </a:p>
        </p:txBody>
      </p:sp>
      <p:sp>
        <p:nvSpPr>
          <p:cNvPr id="711" name="Google Shape;711;p114"/>
          <p:cNvSpPr txBox="1">
            <a:spLocks noGrp="1"/>
          </p:cNvSpPr>
          <p:nvPr>
            <p:ph type="body" idx="1"/>
          </p:nvPr>
        </p:nvSpPr>
        <p:spPr>
          <a:xfrm>
            <a:off x="457200" y="1600200"/>
            <a:ext cx="8229600" cy="2530500"/>
          </a:xfrm>
          <a:prstGeom prst="rect">
            <a:avLst/>
          </a:prstGeom>
          <a:noFill/>
          <a:ln>
            <a:noFill/>
          </a:ln>
        </p:spPr>
        <p:txBody>
          <a:bodyPr spcFirstLastPara="1" wrap="square" lIns="91425" tIns="45700" rIns="91425" bIns="45700" anchor="t" anchorCtr="0">
            <a:spAutoFit/>
          </a:bodyPr>
          <a:lstStyle/>
          <a:p>
            <a:pPr marL="342900" lvl="0" indent="-342900" algn="l" rtl="0">
              <a:spcBef>
                <a:spcPts val="0"/>
              </a:spcBef>
              <a:spcAft>
                <a:spcPts val="0"/>
              </a:spcAft>
              <a:buClr>
                <a:schemeClr val="dk1"/>
              </a:buClr>
              <a:buSzPts val="3200"/>
              <a:buChar char="●"/>
            </a:pPr>
            <a:r>
              <a:rPr lang="en-US"/>
              <a:t>Specifications</a:t>
            </a:r>
            <a:endParaRPr/>
          </a:p>
          <a:p>
            <a:pPr marL="342900" lvl="0" indent="-342900" algn="l" rtl="0">
              <a:spcBef>
                <a:spcPts val="640"/>
              </a:spcBef>
              <a:spcAft>
                <a:spcPts val="0"/>
              </a:spcAft>
              <a:buClr>
                <a:schemeClr val="dk1"/>
              </a:buClr>
              <a:buSzPts val="3200"/>
              <a:buChar char="●"/>
            </a:pPr>
            <a:r>
              <a:rPr lang="en-US"/>
              <a:t>Adornments</a:t>
            </a:r>
            <a:endParaRPr/>
          </a:p>
          <a:p>
            <a:pPr marL="342900" lvl="0" indent="-342900" algn="l" rtl="0">
              <a:spcBef>
                <a:spcPts val="640"/>
              </a:spcBef>
              <a:spcAft>
                <a:spcPts val="0"/>
              </a:spcAft>
              <a:buClr>
                <a:schemeClr val="dk1"/>
              </a:buClr>
              <a:buSzPts val="3200"/>
              <a:buChar char="●"/>
            </a:pPr>
            <a:r>
              <a:rPr lang="en-US"/>
              <a:t>Common divisions</a:t>
            </a:r>
            <a:endParaRPr/>
          </a:p>
          <a:p>
            <a:pPr marL="342900" lvl="0" indent="-342900" algn="l" rtl="0">
              <a:spcBef>
                <a:spcPts val="640"/>
              </a:spcBef>
              <a:spcAft>
                <a:spcPts val="1200"/>
              </a:spcAft>
              <a:buClr>
                <a:schemeClr val="dk1"/>
              </a:buClr>
              <a:buSzPts val="3200"/>
              <a:buChar char="●"/>
            </a:pPr>
            <a:r>
              <a:rPr lang="en-US"/>
              <a:t>Extensibility mechanism</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Specifications </a:t>
            </a:r>
            <a:endParaRPr/>
          </a:p>
        </p:txBody>
      </p:sp>
      <p:sp>
        <p:nvSpPr>
          <p:cNvPr id="717" name="Google Shape;717;p1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UML is more than just a graphical language. </a:t>
            </a:r>
            <a:endParaRPr/>
          </a:p>
          <a:p>
            <a:pPr marL="457200" lvl="0" indent="-342900" algn="l" rtl="0">
              <a:spcBef>
                <a:spcPts val="0"/>
              </a:spcBef>
              <a:spcAft>
                <a:spcPts val="0"/>
              </a:spcAft>
              <a:buSzPts val="1800"/>
              <a:buChar char="●"/>
            </a:pPr>
            <a:r>
              <a:rPr lang="en-US"/>
              <a:t>Rather, behind every part of its graphical notation there is a specification that provides a textual statement of the syntax and semantics of that building blocks</a:t>
            </a:r>
            <a:endParaRPr/>
          </a:p>
          <a:p>
            <a:pPr marL="457200" lvl="0" indent="-342900" algn="l" rtl="0">
              <a:spcBef>
                <a:spcPts val="0"/>
              </a:spcBef>
              <a:spcAft>
                <a:spcPts val="0"/>
              </a:spcAft>
              <a:buSzPts val="1800"/>
              <a:buChar char="●"/>
            </a:pPr>
            <a:r>
              <a:rPr lang="en-US"/>
              <a:t>Ex: class icon, spec. provides full sets of attributes, operations, …</a:t>
            </a:r>
            <a:endParaRPr/>
          </a:p>
          <a:p>
            <a:pPr marL="457200" lvl="0" indent="-342900" algn="l" rtl="0">
              <a:spcBef>
                <a:spcPts val="0"/>
              </a:spcBef>
              <a:spcAft>
                <a:spcPts val="0"/>
              </a:spcAft>
              <a:buSzPts val="1800"/>
              <a:buChar char="●"/>
            </a:pPr>
            <a:r>
              <a:rPr lang="en-US"/>
              <a:t>You use the UML’s graphical notation to visualize a system; you use the UML’s specification  to state the system’s details</a:t>
            </a:r>
            <a:endParaRPr/>
          </a:p>
          <a:p>
            <a:pPr marL="457200" lvl="0" indent="-342900" algn="l" rtl="0">
              <a:spcBef>
                <a:spcPts val="0"/>
              </a:spcBef>
              <a:spcAft>
                <a:spcPts val="0"/>
              </a:spcAft>
              <a:buSzPts val="1800"/>
              <a:buChar char="●"/>
            </a:pPr>
            <a:r>
              <a:rPr lang="en-US"/>
              <a:t>Given this split, it’s possible to build up a model incrementally by drawing diagrams and then adding semantics to the model’s specification,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Adornments </a:t>
            </a:r>
            <a:endParaRPr/>
          </a:p>
        </p:txBody>
      </p:sp>
      <p:sp>
        <p:nvSpPr>
          <p:cNvPr id="723" name="Google Shape;723;p116"/>
          <p:cNvSpPr txBox="1">
            <a:spLocks noGrp="1"/>
          </p:cNvSpPr>
          <p:nvPr>
            <p:ph type="body" idx="1"/>
          </p:nvPr>
        </p:nvSpPr>
        <p:spPr>
          <a:xfrm>
            <a:off x="457200" y="1600200"/>
            <a:ext cx="5865000" cy="45261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a:t>Most elements in the UML have a unique and direct graphical notation that provides a visual representation of the most important aspects of the elements</a:t>
            </a:r>
            <a:endParaRPr/>
          </a:p>
          <a:p>
            <a:pPr marL="457200" lvl="0" indent="-342900" algn="l" rtl="0">
              <a:spcBef>
                <a:spcPts val="0"/>
              </a:spcBef>
              <a:spcAft>
                <a:spcPts val="0"/>
              </a:spcAft>
              <a:buSzPts val="1800"/>
              <a:buChar char="●"/>
            </a:pPr>
            <a:r>
              <a:rPr lang="en-US"/>
              <a:t>The class notation also exposes the most important aspects of a class, namely its name, attributes, and operations</a:t>
            </a:r>
            <a:endParaRPr/>
          </a:p>
          <a:p>
            <a:pPr marL="457200" lvl="0" indent="-342900" algn="l" rtl="0">
              <a:spcBef>
                <a:spcPts val="0"/>
              </a:spcBef>
              <a:spcAft>
                <a:spcPts val="0"/>
              </a:spcAft>
              <a:buSzPts val="1800"/>
              <a:buChar char="●"/>
            </a:pPr>
            <a:r>
              <a:rPr lang="en-US"/>
              <a:t>A class’s specification may include other details, such as whether it is abstract or the visibility of its attributes and operations</a:t>
            </a:r>
            <a:endParaRPr/>
          </a:p>
          <a:p>
            <a:pPr marL="457200" lvl="0" indent="-342900" algn="l" rtl="0">
              <a:spcBef>
                <a:spcPts val="0"/>
              </a:spcBef>
              <a:spcAft>
                <a:spcPts val="0"/>
              </a:spcAft>
              <a:buSzPts val="1800"/>
              <a:buChar char="●"/>
            </a:pPr>
            <a:r>
              <a:rPr lang="en-US"/>
              <a:t>Every element in the UML’s notation starts with a basic symbol, to which can be added a variety of adornments specific to that symbol</a:t>
            </a:r>
            <a:endParaRPr/>
          </a:p>
        </p:txBody>
      </p:sp>
      <p:pic>
        <p:nvPicPr>
          <p:cNvPr id="724" name="Google Shape;724;p116"/>
          <p:cNvPicPr preferRelativeResize="0"/>
          <p:nvPr/>
        </p:nvPicPr>
        <p:blipFill>
          <a:blip r:embed="rId3">
            <a:alphaModFix/>
          </a:blip>
          <a:stretch>
            <a:fillRect/>
          </a:stretch>
        </p:blipFill>
        <p:spPr>
          <a:xfrm>
            <a:off x="6520125" y="1600202"/>
            <a:ext cx="2166675" cy="2408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Common divisions</a:t>
            </a:r>
            <a:endParaRPr/>
          </a:p>
        </p:txBody>
      </p:sp>
      <p:sp>
        <p:nvSpPr>
          <p:cNvPr id="730" name="Google Shape;730;p117"/>
          <p:cNvSpPr txBox="1">
            <a:spLocks noGrp="1"/>
          </p:cNvSpPr>
          <p:nvPr>
            <p:ph type="body" idx="1"/>
          </p:nvPr>
        </p:nvSpPr>
        <p:spPr>
          <a:xfrm>
            <a:off x="457200" y="1600200"/>
            <a:ext cx="6506700" cy="3072300"/>
          </a:xfrm>
          <a:prstGeom prst="rect">
            <a:avLst/>
          </a:prstGeom>
          <a:noFill/>
          <a:ln>
            <a:noFill/>
          </a:ln>
        </p:spPr>
        <p:txBody>
          <a:bodyPr spcFirstLastPara="1" wrap="square" lIns="91425" tIns="45700" rIns="91425" bIns="45700" anchor="t" anchorCtr="0">
            <a:spAutoFit/>
          </a:bodyPr>
          <a:lstStyle/>
          <a:p>
            <a:pPr marL="342900" lvl="0" indent="-139700" algn="l" rtl="0">
              <a:spcBef>
                <a:spcPts val="0"/>
              </a:spcBef>
              <a:spcAft>
                <a:spcPts val="0"/>
              </a:spcAft>
              <a:buClr>
                <a:schemeClr val="dk1"/>
              </a:buClr>
              <a:buSzPts val="3200"/>
              <a:buNone/>
            </a:pPr>
            <a:r>
              <a:rPr lang="en-US"/>
              <a:t>In modeling OO systems, the world often gets divided in several ways</a:t>
            </a:r>
            <a:endParaRPr/>
          </a:p>
          <a:p>
            <a:pPr marL="457200" lvl="0" indent="-342900" algn="l" rtl="0">
              <a:spcBef>
                <a:spcPts val="1200"/>
              </a:spcBef>
              <a:spcAft>
                <a:spcPts val="0"/>
              </a:spcAft>
              <a:buSzPts val="1800"/>
              <a:buChar char="●"/>
            </a:pPr>
            <a:r>
              <a:rPr lang="en-US"/>
              <a:t>There is the division of </a:t>
            </a:r>
            <a:r>
              <a:rPr lang="en-US" b="1"/>
              <a:t>class and object</a:t>
            </a:r>
            <a:endParaRPr b="1"/>
          </a:p>
          <a:p>
            <a:pPr marL="457200" lvl="0" indent="-342900" algn="l" rtl="0">
              <a:spcBef>
                <a:spcPts val="0"/>
              </a:spcBef>
              <a:spcAft>
                <a:spcPts val="0"/>
              </a:spcAft>
              <a:buSzPts val="1800"/>
              <a:buChar char="●"/>
            </a:pPr>
            <a:r>
              <a:rPr lang="en-US"/>
              <a:t>Almost every building block in the UML has this same kind of class/object dichotomy. E.g: components and component instances, nodes and node instances,…</a:t>
            </a:r>
            <a:endParaRPr/>
          </a:p>
          <a:p>
            <a:pPr marL="457200" lvl="0" indent="-342900" algn="l" rtl="0">
              <a:spcBef>
                <a:spcPts val="0"/>
              </a:spcBef>
              <a:spcAft>
                <a:spcPts val="0"/>
              </a:spcAft>
              <a:buSzPts val="1800"/>
              <a:buChar char="●"/>
            </a:pPr>
            <a:r>
              <a:rPr lang="en-US"/>
              <a:t>There is the separation of </a:t>
            </a:r>
            <a:r>
              <a:rPr lang="en-US" b="1"/>
              <a:t>interface and implementation</a:t>
            </a:r>
            <a:endParaRPr b="1"/>
          </a:p>
          <a:p>
            <a:pPr marL="457200" lvl="0" indent="-342900" algn="l" rtl="0">
              <a:spcBef>
                <a:spcPts val="0"/>
              </a:spcBef>
              <a:spcAft>
                <a:spcPts val="0"/>
              </a:spcAft>
              <a:buSzPts val="1800"/>
              <a:buChar char="●"/>
            </a:pPr>
            <a:r>
              <a:rPr lang="en-US"/>
              <a:t>The separation of </a:t>
            </a:r>
            <a:r>
              <a:rPr lang="en-US" b="1"/>
              <a:t>type and role</a:t>
            </a:r>
            <a:endParaRPr b="1"/>
          </a:p>
        </p:txBody>
      </p:sp>
      <p:pic>
        <p:nvPicPr>
          <p:cNvPr id="731" name="Google Shape;731;p117"/>
          <p:cNvPicPr preferRelativeResize="0"/>
          <p:nvPr/>
        </p:nvPicPr>
        <p:blipFill>
          <a:blip r:embed="rId3">
            <a:alphaModFix/>
          </a:blip>
          <a:stretch>
            <a:fillRect/>
          </a:stretch>
        </p:blipFill>
        <p:spPr>
          <a:xfrm>
            <a:off x="457200" y="4855050"/>
            <a:ext cx="2863300" cy="1661425"/>
          </a:xfrm>
          <a:prstGeom prst="rect">
            <a:avLst/>
          </a:prstGeom>
          <a:noFill/>
          <a:ln>
            <a:noFill/>
          </a:ln>
        </p:spPr>
      </p:pic>
      <p:pic>
        <p:nvPicPr>
          <p:cNvPr id="732" name="Google Shape;732;p117"/>
          <p:cNvPicPr preferRelativeResize="0"/>
          <p:nvPr/>
        </p:nvPicPr>
        <p:blipFill>
          <a:blip r:embed="rId4">
            <a:alphaModFix/>
          </a:blip>
          <a:stretch>
            <a:fillRect/>
          </a:stretch>
        </p:blipFill>
        <p:spPr>
          <a:xfrm>
            <a:off x="4415850" y="4955325"/>
            <a:ext cx="4270950" cy="1444025"/>
          </a:xfrm>
          <a:prstGeom prst="rect">
            <a:avLst/>
          </a:prstGeom>
          <a:noFill/>
          <a:ln>
            <a:noFill/>
          </a:ln>
        </p:spPr>
      </p:pic>
      <p:pic>
        <p:nvPicPr>
          <p:cNvPr id="733" name="Google Shape;733;p117"/>
          <p:cNvPicPr preferRelativeResize="0"/>
          <p:nvPr/>
        </p:nvPicPr>
        <p:blipFill>
          <a:blip r:embed="rId5">
            <a:alphaModFix/>
          </a:blip>
          <a:stretch>
            <a:fillRect/>
          </a:stretch>
        </p:blipFill>
        <p:spPr>
          <a:xfrm>
            <a:off x="6963896" y="2035800"/>
            <a:ext cx="1982400" cy="1393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Extensibility mechanisms</a:t>
            </a:r>
            <a:endParaRPr/>
          </a:p>
        </p:txBody>
      </p:sp>
      <p:sp>
        <p:nvSpPr>
          <p:cNvPr id="739" name="Google Shape;739;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a:t>UML provides a standard language for writing software blueprints, but is not possible for one closed language to ever be sufficient to express all possible nuances of all models across all domains across all time</a:t>
            </a:r>
            <a:endParaRPr/>
          </a:p>
          <a:p>
            <a:pPr marL="457200" lvl="0" indent="-342900" algn="l" rtl="0">
              <a:spcBef>
                <a:spcPts val="0"/>
              </a:spcBef>
              <a:spcAft>
                <a:spcPts val="0"/>
              </a:spcAft>
              <a:buSzPts val="1800"/>
              <a:buChar char="●"/>
            </a:pPr>
            <a:r>
              <a:rPr lang="en-US"/>
              <a:t>For this reason, the UML is opened-ended, making it possible for you to extend the language in controlled way</a:t>
            </a:r>
            <a:endParaRPr/>
          </a:p>
          <a:p>
            <a:pPr marL="457200" lvl="0" indent="-342900" algn="l" rtl="0">
              <a:spcBef>
                <a:spcPts val="0"/>
              </a:spcBef>
              <a:spcAft>
                <a:spcPts val="0"/>
              </a:spcAft>
              <a:buSzPts val="1800"/>
              <a:buChar char="●"/>
            </a:pPr>
            <a:r>
              <a:rPr lang="en-US"/>
              <a:t>The UML’s extensibility mechanisms include</a:t>
            </a:r>
            <a:endParaRPr/>
          </a:p>
          <a:p>
            <a:pPr marL="914400" lvl="1" indent="-342900" algn="l" rtl="0">
              <a:spcBef>
                <a:spcPts val="0"/>
              </a:spcBef>
              <a:spcAft>
                <a:spcPts val="0"/>
              </a:spcAft>
              <a:buSzPts val="1800"/>
              <a:buChar char="○"/>
            </a:pPr>
            <a:r>
              <a:rPr lang="en-US"/>
              <a:t>Stereotypes</a:t>
            </a:r>
            <a:endParaRPr/>
          </a:p>
          <a:p>
            <a:pPr marL="914400" lvl="1" indent="-342900" algn="l" rtl="0">
              <a:spcBef>
                <a:spcPts val="0"/>
              </a:spcBef>
              <a:spcAft>
                <a:spcPts val="0"/>
              </a:spcAft>
              <a:buSzPts val="1800"/>
              <a:buChar char="○"/>
            </a:pPr>
            <a:r>
              <a:rPr lang="en-US"/>
              <a:t>Tagged values</a:t>
            </a:r>
            <a:endParaRPr/>
          </a:p>
          <a:p>
            <a:pPr marL="914400" lvl="1" indent="-342900" algn="l" rtl="0">
              <a:spcBef>
                <a:spcPts val="0"/>
              </a:spcBef>
              <a:spcAft>
                <a:spcPts val="0"/>
              </a:spcAft>
              <a:buSzPts val="1800"/>
              <a:buChar char="○"/>
            </a:pPr>
            <a:r>
              <a:rPr lang="en-US"/>
              <a:t>Constraints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36C09"/>
              </a:buClr>
              <a:buSzPts val="4000"/>
              <a:buFont typeface="Calibri"/>
              <a:buNone/>
            </a:pPr>
            <a:r>
              <a:rPr lang="en-US"/>
              <a:t>MÔ HÌNH HÓA CẤU TRÚC</a:t>
            </a:r>
            <a:endParaRPr/>
          </a:p>
        </p:txBody>
      </p:sp>
      <p:pic>
        <p:nvPicPr>
          <p:cNvPr id="745" name="Google Shape;745;p119"/>
          <p:cNvPicPr preferRelativeResize="0"/>
          <p:nvPr/>
        </p:nvPicPr>
        <p:blipFill rotWithShape="1">
          <a:blip r:embed="rId3">
            <a:alphaModFix/>
          </a:blip>
          <a:srcRect/>
          <a:stretch/>
        </p:blipFill>
        <p:spPr>
          <a:xfrm>
            <a:off x="1905000" y="685800"/>
            <a:ext cx="4924425" cy="35242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36C09"/>
              </a:buClr>
              <a:buSzPts val="4000"/>
              <a:buFont typeface="Calibri"/>
              <a:buNone/>
            </a:pPr>
            <a:r>
              <a:rPr lang="en-US"/>
              <a:t>CLASSES</a:t>
            </a:r>
            <a:endParaRPr/>
          </a:p>
        </p:txBody>
      </p:sp>
      <p:sp>
        <p:nvSpPr>
          <p:cNvPr id="751" name="Google Shape;751;p1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fontScale="92500" lnSpcReduction="20000"/>
          </a:bodyPr>
          <a:lstStyle/>
          <a:p>
            <a:pPr marL="342900" lvl="0" indent="-342900" algn="l" rtl="0">
              <a:spcBef>
                <a:spcPts val="0"/>
              </a:spcBef>
              <a:spcAft>
                <a:spcPts val="0"/>
              </a:spcAft>
              <a:buClr>
                <a:srgbClr val="888888"/>
              </a:buClr>
              <a:buSzPts val="2000"/>
              <a:buFont typeface="Calibri"/>
              <a:buChar char="-"/>
            </a:pPr>
            <a:r>
              <a:rPr lang="en-US"/>
              <a:t>Classes, attributes, operations, responsibilities</a:t>
            </a:r>
            <a:endParaRPr/>
          </a:p>
          <a:p>
            <a:pPr marL="342900" lvl="0" indent="-342900" algn="l" rtl="0">
              <a:spcBef>
                <a:spcPts val="400"/>
              </a:spcBef>
              <a:spcAft>
                <a:spcPts val="0"/>
              </a:spcAft>
              <a:buClr>
                <a:srgbClr val="888888"/>
              </a:buClr>
              <a:buSzPts val="2000"/>
              <a:buFont typeface="Calibri"/>
              <a:buChar char="-"/>
            </a:pPr>
            <a:r>
              <a:rPr lang="en-US"/>
              <a:t>Modeling the vocabulary of a system</a:t>
            </a:r>
            <a:endParaRPr/>
          </a:p>
          <a:p>
            <a:pPr marL="342900" lvl="0" indent="-342900" algn="l" rtl="0">
              <a:spcBef>
                <a:spcPts val="400"/>
              </a:spcBef>
              <a:spcAft>
                <a:spcPts val="0"/>
              </a:spcAft>
              <a:buClr>
                <a:srgbClr val="888888"/>
              </a:buClr>
              <a:buSzPts val="2000"/>
              <a:buFont typeface="Calibri"/>
              <a:buChar char="-"/>
            </a:pPr>
            <a:r>
              <a:rPr lang="en-US"/>
              <a:t>Modeling non-software things</a:t>
            </a:r>
            <a:endParaRPr/>
          </a:p>
          <a:p>
            <a:pPr marL="342900" lvl="0" indent="-342900" algn="l" rtl="0">
              <a:spcBef>
                <a:spcPts val="400"/>
              </a:spcBef>
              <a:spcAft>
                <a:spcPts val="1200"/>
              </a:spcAft>
              <a:buClr>
                <a:srgbClr val="888888"/>
              </a:buClr>
              <a:buSzPts val="2000"/>
              <a:buFont typeface="Calibri"/>
              <a:buChar char="-"/>
            </a:pPr>
            <a:r>
              <a:rPr lang="en-US"/>
              <a:t>Modeling primitive types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Getting started</a:t>
            </a:r>
            <a:endParaRPr/>
          </a:p>
        </p:txBody>
      </p:sp>
      <p:sp>
        <p:nvSpPr>
          <p:cNvPr id="757" name="Google Shape;757;p1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Modeling a system involves identifying the things that are important to a particular view</a:t>
            </a:r>
            <a:endParaRPr/>
          </a:p>
          <a:p>
            <a:pPr marL="342900" lvl="0" indent="-342900" algn="l" rtl="0">
              <a:spcBef>
                <a:spcPts val="640"/>
              </a:spcBef>
              <a:spcAft>
                <a:spcPts val="0"/>
              </a:spcAft>
              <a:buClr>
                <a:schemeClr val="dk1"/>
              </a:buClr>
              <a:buSzPts val="3200"/>
              <a:buChar char="●"/>
            </a:pPr>
            <a:r>
              <a:rPr lang="en-US"/>
              <a:t>These things form the vocabulary of the system you are modeling</a:t>
            </a:r>
            <a:endParaRPr/>
          </a:p>
          <a:p>
            <a:pPr marL="742950" lvl="1" indent="-285750" algn="l" rtl="0">
              <a:spcBef>
                <a:spcPts val="560"/>
              </a:spcBef>
              <a:spcAft>
                <a:spcPts val="0"/>
              </a:spcAft>
              <a:buClr>
                <a:schemeClr val="dk1"/>
              </a:buClr>
              <a:buSzPts val="2800"/>
              <a:buChar char="○"/>
            </a:pPr>
            <a:r>
              <a:rPr lang="en-US"/>
              <a:t>E.g: if you are building a house </a:t>
            </a:r>
            <a:endParaRPr/>
          </a:p>
          <a:p>
            <a:pPr marL="742950" lvl="1" indent="-285750" algn="l" rtl="0">
              <a:spcBef>
                <a:spcPts val="560"/>
              </a:spcBef>
              <a:spcAft>
                <a:spcPts val="0"/>
              </a:spcAft>
              <a:buClr>
                <a:schemeClr val="dk1"/>
              </a:buClr>
              <a:buSzPts val="2800"/>
              <a:buChar char="○"/>
            </a:pPr>
            <a:r>
              <a:rPr lang="en-US"/>
              <a:t>Things: walls, doors, windows, cabinets, lights, …</a:t>
            </a:r>
            <a:endParaRPr/>
          </a:p>
          <a:p>
            <a:pPr marL="342900" lvl="0" indent="-342900" algn="l" rtl="0">
              <a:spcBef>
                <a:spcPts val="640"/>
              </a:spcBef>
              <a:spcAft>
                <a:spcPts val="1200"/>
              </a:spcAft>
              <a:buClr>
                <a:schemeClr val="dk1"/>
              </a:buClr>
              <a:buSzPts val="3200"/>
              <a:buChar char="●"/>
            </a:pPr>
            <a:r>
              <a:rPr lang="en-US"/>
              <a:t>Each of them has a set of properties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Classes in UML</a:t>
            </a:r>
            <a:endParaRPr/>
          </a:p>
        </p:txBody>
      </p:sp>
      <p:sp>
        <p:nvSpPr>
          <p:cNvPr id="763" name="Google Shape;763;p1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These things are modeled as classes</a:t>
            </a:r>
            <a:endParaRPr/>
          </a:p>
          <a:p>
            <a:pPr marL="342900" lvl="0" indent="-342900" algn="l" rtl="0">
              <a:spcBef>
                <a:spcPts val="640"/>
              </a:spcBef>
              <a:spcAft>
                <a:spcPts val="1200"/>
              </a:spcAft>
              <a:buClr>
                <a:schemeClr val="dk1"/>
              </a:buClr>
              <a:buSzPts val="3200"/>
              <a:buChar char="●"/>
            </a:pPr>
            <a:r>
              <a:rPr lang="en-US"/>
              <a:t>A class is an abstraction of the things that are a part of your vocabulary</a:t>
            </a:r>
            <a:endParaRPr/>
          </a:p>
        </p:txBody>
      </p:sp>
      <p:pic>
        <p:nvPicPr>
          <p:cNvPr id="764" name="Google Shape;764;p122"/>
          <p:cNvPicPr preferRelativeResize="0"/>
          <p:nvPr/>
        </p:nvPicPr>
        <p:blipFill rotWithShape="1">
          <a:blip r:embed="rId3">
            <a:alphaModFix/>
          </a:blip>
          <a:srcRect/>
          <a:stretch/>
        </p:blipFill>
        <p:spPr>
          <a:xfrm>
            <a:off x="2632587" y="3505200"/>
            <a:ext cx="4515716" cy="2667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Names</a:t>
            </a:r>
            <a:endParaRPr/>
          </a:p>
        </p:txBody>
      </p:sp>
      <p:sp>
        <p:nvSpPr>
          <p:cNvPr id="770" name="Google Shape;770;p1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Every class must have a name that distinguishes it from other classes</a:t>
            </a:r>
            <a:endParaRPr/>
          </a:p>
          <a:p>
            <a:pPr marL="742950" lvl="1" indent="-285750" algn="l" rtl="0">
              <a:spcBef>
                <a:spcPts val="560"/>
              </a:spcBef>
              <a:spcAft>
                <a:spcPts val="0"/>
              </a:spcAft>
              <a:buClr>
                <a:schemeClr val="dk1"/>
              </a:buClr>
              <a:buSzPts val="2800"/>
              <a:buChar char="○"/>
            </a:pPr>
            <a:r>
              <a:rPr lang="en-US"/>
              <a:t>Simple name</a:t>
            </a:r>
            <a:endParaRPr/>
          </a:p>
          <a:p>
            <a:pPr marL="742950" lvl="1" indent="-285750" algn="l" rtl="0">
              <a:spcBef>
                <a:spcPts val="560"/>
              </a:spcBef>
              <a:spcAft>
                <a:spcPts val="0"/>
              </a:spcAft>
              <a:buClr>
                <a:schemeClr val="dk1"/>
              </a:buClr>
              <a:buSzPts val="2800"/>
              <a:buChar char="○"/>
            </a:pPr>
            <a:r>
              <a:rPr lang="en-US"/>
              <a:t>Qualified name</a:t>
            </a:r>
            <a:endParaRPr/>
          </a:p>
          <a:p>
            <a:pPr marL="742950" lvl="1" indent="-285750" algn="l" rtl="0">
              <a:spcBef>
                <a:spcPts val="560"/>
              </a:spcBef>
              <a:spcAft>
                <a:spcPts val="1200"/>
              </a:spcAft>
              <a:buClr>
                <a:schemeClr val="dk1"/>
              </a:buClr>
              <a:buSzPts val="2800"/>
              <a:buChar char="○"/>
            </a:pPr>
            <a:r>
              <a:rPr lang="en-US"/>
              <a:t>Must be unique within its enclosing package</a:t>
            </a:r>
            <a:endParaRPr/>
          </a:p>
        </p:txBody>
      </p:sp>
      <p:pic>
        <p:nvPicPr>
          <p:cNvPr id="771" name="Google Shape;771;p123"/>
          <p:cNvPicPr preferRelativeResize="0"/>
          <p:nvPr/>
        </p:nvPicPr>
        <p:blipFill rotWithShape="1">
          <a:blip r:embed="rId3">
            <a:alphaModFix/>
          </a:blip>
          <a:srcRect/>
          <a:stretch/>
        </p:blipFill>
        <p:spPr>
          <a:xfrm>
            <a:off x="1371600" y="4419600"/>
            <a:ext cx="6604000" cy="198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Views of software development(Quan điểm phát triển phần mềm)</a:t>
            </a:r>
            <a:endParaRPr/>
          </a:p>
        </p:txBody>
      </p:sp>
      <p:sp>
        <p:nvSpPr>
          <p:cNvPr id="154" name="Google Shape;154;p27"/>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ts val="3200"/>
              <a:buChar char="●"/>
            </a:pPr>
            <a:r>
              <a:rPr lang="en-US"/>
              <a:t>Traditional view vs. contemporary view</a:t>
            </a:r>
            <a:endParaRPr/>
          </a:p>
          <a:p>
            <a:pPr marL="742950" lvl="1" indent="-285750" algn="l" rtl="0">
              <a:spcBef>
                <a:spcPts val="560"/>
              </a:spcBef>
              <a:spcAft>
                <a:spcPts val="0"/>
              </a:spcAft>
              <a:buClr>
                <a:schemeClr val="dk1"/>
              </a:buClr>
              <a:buSzPts val="2800"/>
              <a:buChar char="○"/>
            </a:pPr>
            <a:r>
              <a:rPr lang="en-US"/>
              <a:t>Traditional: take an algorithmic perspective</a:t>
            </a:r>
            <a:endParaRPr/>
          </a:p>
          <a:p>
            <a:pPr marL="1143000" lvl="2" indent="-228600" algn="l" rtl="0">
              <a:spcBef>
                <a:spcPts val="480"/>
              </a:spcBef>
              <a:spcAft>
                <a:spcPts val="0"/>
              </a:spcAft>
              <a:buClr>
                <a:schemeClr val="dk1"/>
              </a:buClr>
              <a:buSzPts val="2400"/>
              <a:buChar char="■"/>
            </a:pPr>
            <a:r>
              <a:rPr lang="en-US"/>
              <a:t>building block of all software is the procedure or function</a:t>
            </a:r>
            <a:endParaRPr/>
          </a:p>
          <a:p>
            <a:pPr marL="1143000" lvl="2" indent="-228600" algn="l" rtl="0">
              <a:spcBef>
                <a:spcPts val="480"/>
              </a:spcBef>
              <a:spcAft>
                <a:spcPts val="0"/>
              </a:spcAft>
              <a:buClr>
                <a:schemeClr val="dk1"/>
              </a:buClr>
              <a:buSzPts val="2400"/>
              <a:buChar char="■"/>
            </a:pPr>
            <a:r>
              <a:rPr lang="en-US"/>
              <a:t>Developers focus on issues of control and the decomposition of larger algorithms into smaller ones</a:t>
            </a:r>
            <a:endParaRPr/>
          </a:p>
          <a:p>
            <a:pPr marL="1143000" lvl="2" indent="-228600" algn="l" rtl="0">
              <a:spcBef>
                <a:spcPts val="480"/>
              </a:spcBef>
              <a:spcAft>
                <a:spcPts val="0"/>
              </a:spcAft>
              <a:buClr>
                <a:schemeClr val="dk1"/>
              </a:buClr>
              <a:buSzPts val="2400"/>
              <a:buChar char="■"/>
            </a:pPr>
            <a:r>
              <a:rPr lang="en-US"/>
              <a:t>As requirements change and the system grows ⭢ hard to maintain</a:t>
            </a:r>
            <a:endParaRPr/>
          </a:p>
          <a:p>
            <a:pPr marL="742950" lvl="1" indent="-285750" algn="l" rtl="0">
              <a:spcBef>
                <a:spcPts val="560"/>
              </a:spcBef>
              <a:spcAft>
                <a:spcPts val="0"/>
              </a:spcAft>
              <a:buClr>
                <a:schemeClr val="dk1"/>
              </a:buClr>
              <a:buSzPts val="2800"/>
              <a:buChar char="○"/>
            </a:pPr>
            <a:r>
              <a:rPr lang="en-US"/>
              <a:t>Contemporary: take an OO perspective</a:t>
            </a:r>
            <a:endParaRPr/>
          </a:p>
          <a:p>
            <a:pPr marL="1143000" lvl="2" indent="-228600" algn="l" rtl="0">
              <a:spcBef>
                <a:spcPts val="480"/>
              </a:spcBef>
              <a:spcAft>
                <a:spcPts val="1200"/>
              </a:spcAft>
              <a:buClr>
                <a:schemeClr val="dk1"/>
              </a:buClr>
              <a:buSzPts val="2400"/>
              <a:buChar char="■"/>
            </a:pPr>
            <a:r>
              <a:rPr lang="en-US"/>
              <a:t>Building block of all software is object or class</a:t>
            </a:r>
          </a:p>
          <a:p>
            <a:pPr marL="1143000" lvl="2" indent="-228600" algn="l" rtl="0">
              <a:spcBef>
                <a:spcPts val="480"/>
              </a:spcBef>
              <a:spcAft>
                <a:spcPts val="1200"/>
              </a:spcAft>
              <a:buClr>
                <a:schemeClr val="dk1"/>
              </a:buClr>
              <a:buSzPts val="2400"/>
              <a:buChar char="■"/>
            </a:pPr>
            <a:r>
              <a:rPr lang="en-US"/>
              <a:t>----------------------------------------------------------------------------------------------------------------------------</a:t>
            </a:r>
          </a:p>
          <a:p>
            <a:pPr marL="1143000" lvl="2" indent="-228600" algn="l" rtl="0">
              <a:spcBef>
                <a:spcPts val="480"/>
              </a:spcBef>
              <a:spcAft>
                <a:spcPts val="1200"/>
              </a:spcAft>
              <a:buClr>
                <a:schemeClr val="dk1"/>
              </a:buClr>
              <a:buSzPts val="2400"/>
              <a:buChar char="■"/>
            </a:pPr>
            <a:r>
              <a:rPr lang="vi-VN"/>
              <a:t>Chế độ xem truyền thống so với chế độ xem hiện đạiTruyền thống: theo quan điểm thuật toánkhối xây dựng của tất cả phần mềm là thủ tục hoặc chức năng</a:t>
            </a:r>
            <a:endParaRPr lang="en-US"/>
          </a:p>
          <a:p>
            <a:pPr marL="1143000" lvl="2" indent="-228600" algn="l" rtl="0">
              <a:spcBef>
                <a:spcPts val="480"/>
              </a:spcBef>
              <a:spcAft>
                <a:spcPts val="1200"/>
              </a:spcAft>
              <a:buClr>
                <a:schemeClr val="dk1"/>
              </a:buClr>
              <a:buSzPts val="2400"/>
              <a:buChar char="■"/>
            </a:pPr>
            <a:r>
              <a:rPr lang="vi-VN"/>
              <a:t>Các nhà phát triển tập trung vào các vấn đề kiểm soát và sự phân hủy các thuật toán lớn hơn thành các thuật toán nhỏ hơn</a:t>
            </a:r>
            <a:endParaRPr lang="en-US"/>
          </a:p>
          <a:p>
            <a:pPr marL="1143000" lvl="2" indent="-228600" algn="l" rtl="0">
              <a:spcBef>
                <a:spcPts val="480"/>
              </a:spcBef>
              <a:spcAft>
                <a:spcPts val="1200"/>
              </a:spcAft>
              <a:buClr>
                <a:schemeClr val="dk1"/>
              </a:buClr>
              <a:buSzPts val="2400"/>
              <a:buChar char="■"/>
            </a:pPr>
            <a:r>
              <a:rPr lang="vi-VN"/>
              <a:t>Khi các yêu cầu thay đổi và hệ thống phát triển, khó duy trì</a:t>
            </a:r>
            <a:endParaRPr lang="en-US"/>
          </a:p>
          <a:p>
            <a:pPr marL="1143000" lvl="2" indent="-228600" algn="l" rtl="0">
              <a:spcBef>
                <a:spcPts val="480"/>
              </a:spcBef>
              <a:spcAft>
                <a:spcPts val="1200"/>
              </a:spcAft>
              <a:buClr>
                <a:schemeClr val="dk1"/>
              </a:buClr>
              <a:buSzPts val="2400"/>
              <a:buChar char="■"/>
            </a:pPr>
            <a:r>
              <a:rPr lang="vi-VN"/>
              <a:t>Đương đại: có quan điểm OOKhối xây dựng của tất cả phần mềm là đối tượng hoặc lớp</a:t>
            </a:r>
            <a:endParaRPr lang="en-US"/>
          </a:p>
          <a:p>
            <a:pPr marL="1143000" lvl="2" indent="-228600" algn="l" rtl="0">
              <a:spcBef>
                <a:spcPts val="480"/>
              </a:spcBef>
              <a:spcAft>
                <a:spcPts val="1200"/>
              </a:spcAft>
              <a:buClr>
                <a:schemeClr val="dk1"/>
              </a:buClr>
              <a:buSzPts val="2400"/>
              <a:buChar char="■"/>
            </a:pPr>
            <a:endParaRPr lang="en-US"/>
          </a:p>
          <a:p>
            <a:pPr marL="1143000" lvl="2" indent="-228600" algn="l" rtl="0">
              <a:spcBef>
                <a:spcPts val="480"/>
              </a:spcBef>
              <a:spcAft>
                <a:spcPts val="1200"/>
              </a:spcAft>
              <a:buClr>
                <a:schemeClr val="dk1"/>
              </a:buClr>
              <a:buSzPts val="2400"/>
              <a:buChar char="■"/>
            </a:pPr>
            <a:endParaRPr lang="en-US"/>
          </a:p>
          <a:p>
            <a:pPr marL="914400" lvl="2" indent="0" algn="l" rtl="0">
              <a:spcBef>
                <a:spcPts val="480"/>
              </a:spcBef>
              <a:spcAft>
                <a:spcPts val="1200"/>
              </a:spcAft>
              <a:buClr>
                <a:schemeClr val="dk1"/>
              </a:buClr>
              <a:buSzPts val="2400"/>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Attributes </a:t>
            </a:r>
            <a:endParaRPr/>
          </a:p>
        </p:txBody>
      </p:sp>
      <p:sp>
        <p:nvSpPr>
          <p:cNvPr id="777" name="Google Shape;777;p1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Named property, describes a </a:t>
            </a:r>
            <a:r>
              <a:rPr lang="en-US">
                <a:solidFill>
                  <a:srgbClr val="FF0000"/>
                </a:solidFill>
              </a:rPr>
              <a:t>range of values </a:t>
            </a:r>
            <a:r>
              <a:rPr lang="en-US"/>
              <a:t>that instances of the property may hold.</a:t>
            </a:r>
            <a:endParaRPr/>
          </a:p>
          <a:p>
            <a:pPr marL="342900" lvl="0" indent="-342900" algn="l" rtl="0">
              <a:spcBef>
                <a:spcPts val="640"/>
              </a:spcBef>
              <a:spcAft>
                <a:spcPts val="1200"/>
              </a:spcAft>
              <a:buClr>
                <a:schemeClr val="dk1"/>
              </a:buClr>
              <a:buSzPts val="3200"/>
              <a:buChar char="●"/>
            </a:pPr>
            <a:r>
              <a:rPr lang="en-US"/>
              <a:t>Represents some property of the thing you are modeling that is shared by all objects of class</a:t>
            </a:r>
            <a:endParaRPr/>
          </a:p>
        </p:txBody>
      </p:sp>
      <p:pic>
        <p:nvPicPr>
          <p:cNvPr id="778" name="Google Shape;778;p124"/>
          <p:cNvPicPr preferRelativeResize="0"/>
          <p:nvPr/>
        </p:nvPicPr>
        <p:blipFill rotWithShape="1">
          <a:blip r:embed="rId3">
            <a:alphaModFix/>
          </a:blip>
          <a:srcRect/>
          <a:stretch/>
        </p:blipFill>
        <p:spPr>
          <a:xfrm>
            <a:off x="914400" y="3810000"/>
            <a:ext cx="3124200" cy="2039408"/>
          </a:xfrm>
          <a:prstGeom prst="rect">
            <a:avLst/>
          </a:prstGeom>
          <a:noFill/>
          <a:ln>
            <a:noFill/>
          </a:ln>
        </p:spPr>
      </p:pic>
      <p:pic>
        <p:nvPicPr>
          <p:cNvPr id="779" name="Google Shape;779;p124"/>
          <p:cNvPicPr preferRelativeResize="0"/>
          <p:nvPr/>
        </p:nvPicPr>
        <p:blipFill rotWithShape="1">
          <a:blip r:embed="rId4">
            <a:alphaModFix/>
          </a:blip>
          <a:srcRect/>
          <a:stretch/>
        </p:blipFill>
        <p:spPr>
          <a:xfrm>
            <a:off x="4038600" y="3810000"/>
            <a:ext cx="4600042" cy="1676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Operations </a:t>
            </a:r>
            <a:endParaRPr/>
          </a:p>
        </p:txBody>
      </p:sp>
      <p:sp>
        <p:nvSpPr>
          <p:cNvPr id="785" name="Google Shape;785;p1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Implementation of a </a:t>
            </a:r>
            <a:r>
              <a:rPr lang="en-US">
                <a:solidFill>
                  <a:srgbClr val="FF0000"/>
                </a:solidFill>
              </a:rPr>
              <a:t>service</a:t>
            </a:r>
            <a:r>
              <a:rPr lang="en-US"/>
              <a:t> that can be requested from any object of the class to affect behavior</a:t>
            </a:r>
            <a:endParaRPr/>
          </a:p>
        </p:txBody>
      </p:sp>
      <p:pic>
        <p:nvPicPr>
          <p:cNvPr id="786" name="Google Shape;786;p125"/>
          <p:cNvPicPr preferRelativeResize="0"/>
          <p:nvPr/>
        </p:nvPicPr>
        <p:blipFill rotWithShape="1">
          <a:blip r:embed="rId3">
            <a:alphaModFix/>
          </a:blip>
          <a:srcRect/>
          <a:stretch/>
        </p:blipFill>
        <p:spPr>
          <a:xfrm>
            <a:off x="838200" y="3429000"/>
            <a:ext cx="2960288" cy="1905000"/>
          </a:xfrm>
          <a:prstGeom prst="rect">
            <a:avLst/>
          </a:prstGeom>
          <a:noFill/>
          <a:ln>
            <a:noFill/>
          </a:ln>
        </p:spPr>
      </p:pic>
      <p:pic>
        <p:nvPicPr>
          <p:cNvPr id="787" name="Google Shape;787;p125"/>
          <p:cNvPicPr preferRelativeResize="0"/>
          <p:nvPr/>
        </p:nvPicPr>
        <p:blipFill rotWithShape="1">
          <a:blip r:embed="rId4">
            <a:alphaModFix/>
          </a:blip>
          <a:srcRect/>
          <a:stretch/>
        </p:blipFill>
        <p:spPr>
          <a:xfrm>
            <a:off x="4217925" y="3428999"/>
            <a:ext cx="4468875" cy="19050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Organizing attributes and operations</a:t>
            </a:r>
            <a:endParaRPr/>
          </a:p>
        </p:txBody>
      </p:sp>
      <p:sp>
        <p:nvSpPr>
          <p:cNvPr id="793" name="Google Shape;793;p1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When draw a class, you don’t have to show every attribute and every operation at once</a:t>
            </a:r>
            <a:endParaRPr/>
          </a:p>
          <a:p>
            <a:pPr marL="342900" lvl="0" indent="-342900" algn="l" rtl="0">
              <a:spcBef>
                <a:spcPts val="640"/>
              </a:spcBef>
              <a:spcAft>
                <a:spcPts val="1200"/>
              </a:spcAft>
              <a:buClr>
                <a:schemeClr val="dk1"/>
              </a:buClr>
              <a:buSzPts val="3200"/>
              <a:buChar char="●"/>
            </a:pPr>
            <a:r>
              <a:rPr lang="en-US"/>
              <a:t>You can </a:t>
            </a:r>
            <a:r>
              <a:rPr lang="en-US">
                <a:solidFill>
                  <a:srgbClr val="FF0000"/>
                </a:solidFill>
              </a:rPr>
              <a:t>elide</a:t>
            </a:r>
            <a:r>
              <a:rPr lang="en-US"/>
              <a:t> a class, chose to show only some </a:t>
            </a:r>
            <a:endParaRPr/>
          </a:p>
        </p:txBody>
      </p:sp>
      <p:pic>
        <p:nvPicPr>
          <p:cNvPr id="794" name="Google Shape;794;p126"/>
          <p:cNvPicPr preferRelativeResize="0"/>
          <p:nvPr/>
        </p:nvPicPr>
        <p:blipFill rotWithShape="1">
          <a:blip r:embed="rId3">
            <a:alphaModFix/>
          </a:blip>
          <a:srcRect/>
          <a:stretch/>
        </p:blipFill>
        <p:spPr>
          <a:xfrm>
            <a:off x="1143000" y="3429000"/>
            <a:ext cx="3962400" cy="3169920"/>
          </a:xfrm>
          <a:prstGeom prst="rect">
            <a:avLst/>
          </a:prstGeom>
          <a:noFill/>
          <a:ln>
            <a:noFill/>
          </a:ln>
        </p:spPr>
      </p:pic>
      <p:sp>
        <p:nvSpPr>
          <p:cNvPr id="795" name="Google Shape;795;p126"/>
          <p:cNvSpPr txBox="1"/>
          <p:nvPr/>
        </p:nvSpPr>
        <p:spPr>
          <a:xfrm>
            <a:off x="5257800" y="3505200"/>
            <a:ext cx="320040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To better organize long lists of attributes and operations, you can prefix each group with a descriptive category by using stereotypes</a:t>
            </a:r>
            <a:endParaRPr sz="2400">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Responsibilities </a:t>
            </a:r>
            <a:endParaRPr/>
          </a:p>
        </p:txBody>
      </p:sp>
      <p:sp>
        <p:nvSpPr>
          <p:cNvPr id="801" name="Google Shape;801;p1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contract of a class</a:t>
            </a:r>
            <a:endParaRPr/>
          </a:p>
          <a:p>
            <a:pPr marL="342900" lvl="0" indent="-342900" algn="l" rtl="0">
              <a:spcBef>
                <a:spcPts val="640"/>
              </a:spcBef>
              <a:spcAft>
                <a:spcPts val="1200"/>
              </a:spcAft>
              <a:buClr>
                <a:schemeClr val="dk1"/>
              </a:buClr>
              <a:buSzPts val="3200"/>
              <a:buChar char="●"/>
            </a:pPr>
            <a:r>
              <a:rPr lang="en-US"/>
              <a:t>When you model classes, a good starting point is to specify the responsibilities of the things in your vocabulary</a:t>
            </a:r>
            <a:endParaRPr/>
          </a:p>
        </p:txBody>
      </p:sp>
      <p:pic>
        <p:nvPicPr>
          <p:cNvPr id="802" name="Google Shape;802;p127"/>
          <p:cNvPicPr preferRelativeResize="0"/>
          <p:nvPr/>
        </p:nvPicPr>
        <p:blipFill rotWithShape="1">
          <a:blip r:embed="rId3">
            <a:alphaModFix/>
          </a:blip>
          <a:srcRect/>
          <a:stretch/>
        </p:blipFill>
        <p:spPr>
          <a:xfrm>
            <a:off x="762000" y="3810000"/>
            <a:ext cx="4631517" cy="2438400"/>
          </a:xfrm>
          <a:prstGeom prst="rect">
            <a:avLst/>
          </a:prstGeom>
          <a:noFill/>
          <a:ln>
            <a:noFill/>
          </a:ln>
        </p:spPr>
      </p:pic>
      <p:sp>
        <p:nvSpPr>
          <p:cNvPr id="803" name="Google Shape;803;p127"/>
          <p:cNvSpPr txBox="1"/>
          <p:nvPr/>
        </p:nvSpPr>
        <p:spPr>
          <a:xfrm>
            <a:off x="5562600" y="3810000"/>
            <a:ext cx="3124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CRC cards and use case-based analysis are specially helpful here</a:t>
            </a:r>
            <a:endParaRPr sz="24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the vocabulary of a system</a:t>
            </a:r>
            <a:endParaRPr/>
          </a:p>
        </p:txBody>
      </p:sp>
      <p:pic>
        <p:nvPicPr>
          <p:cNvPr id="809" name="Google Shape;809;p128"/>
          <p:cNvPicPr preferRelativeResize="0">
            <a:picLocks noGrp="1"/>
          </p:cNvPicPr>
          <p:nvPr>
            <p:ph type="body" idx="1"/>
          </p:nvPr>
        </p:nvPicPr>
        <p:blipFill rotWithShape="1">
          <a:blip r:embed="rId3">
            <a:alphaModFix/>
          </a:blip>
          <a:srcRect/>
          <a:stretch/>
        </p:blipFill>
        <p:spPr>
          <a:xfrm>
            <a:off x="533400" y="1600200"/>
            <a:ext cx="8178798" cy="1676400"/>
          </a:xfrm>
          <a:prstGeom prst="rect">
            <a:avLst/>
          </a:prstGeom>
          <a:noFill/>
          <a:ln>
            <a:noFill/>
          </a:ln>
        </p:spPr>
      </p:pic>
      <p:pic>
        <p:nvPicPr>
          <p:cNvPr id="810" name="Google Shape;810;p128"/>
          <p:cNvPicPr preferRelativeResize="0"/>
          <p:nvPr/>
        </p:nvPicPr>
        <p:blipFill rotWithShape="1">
          <a:blip r:embed="rId4">
            <a:alphaModFix/>
          </a:blip>
          <a:srcRect/>
          <a:stretch/>
        </p:blipFill>
        <p:spPr>
          <a:xfrm>
            <a:off x="700548" y="3276600"/>
            <a:ext cx="4657725" cy="2933700"/>
          </a:xfrm>
          <a:prstGeom prst="rect">
            <a:avLst/>
          </a:prstGeom>
          <a:noFill/>
          <a:ln>
            <a:noFill/>
          </a:ln>
        </p:spPr>
      </p:pic>
      <p:sp>
        <p:nvSpPr>
          <p:cNvPr id="811" name="Google Shape;811;p128"/>
          <p:cNvSpPr txBox="1"/>
          <p:nvPr/>
        </p:nvSpPr>
        <p:spPr>
          <a:xfrm>
            <a:off x="5867400" y="3429000"/>
            <a:ext cx="2590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 set of classes drawn from a retail system</a:t>
            </a:r>
            <a:endParaRPr sz="20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ct val="122222"/>
              <a:buFont typeface="Calibri"/>
              <a:buNone/>
            </a:pPr>
            <a:r>
              <a:rPr lang="en-US"/>
              <a:t>Modeling the distribution of responsibilities in system</a:t>
            </a:r>
            <a:endParaRPr/>
          </a:p>
        </p:txBody>
      </p:sp>
      <p:pic>
        <p:nvPicPr>
          <p:cNvPr id="817" name="Google Shape;817;p129"/>
          <p:cNvPicPr preferRelativeResize="0">
            <a:picLocks noGrp="1"/>
          </p:cNvPicPr>
          <p:nvPr>
            <p:ph type="body" idx="1"/>
          </p:nvPr>
        </p:nvPicPr>
        <p:blipFill rotWithShape="1">
          <a:blip r:embed="rId3">
            <a:alphaModFix/>
          </a:blip>
          <a:srcRect/>
          <a:stretch/>
        </p:blipFill>
        <p:spPr>
          <a:xfrm>
            <a:off x="533400" y="1981200"/>
            <a:ext cx="6743697" cy="381000"/>
          </a:xfrm>
          <a:prstGeom prst="rect">
            <a:avLst/>
          </a:prstGeom>
          <a:noFill/>
          <a:ln>
            <a:noFill/>
          </a:ln>
        </p:spPr>
      </p:pic>
      <p:pic>
        <p:nvPicPr>
          <p:cNvPr id="818" name="Google Shape;818;p129"/>
          <p:cNvPicPr preferRelativeResize="0"/>
          <p:nvPr/>
        </p:nvPicPr>
        <p:blipFill rotWithShape="1">
          <a:blip r:embed="rId4">
            <a:alphaModFix/>
          </a:blip>
          <a:srcRect/>
          <a:stretch/>
        </p:blipFill>
        <p:spPr>
          <a:xfrm>
            <a:off x="468086" y="2373086"/>
            <a:ext cx="7976598" cy="1790449"/>
          </a:xfrm>
          <a:prstGeom prst="rect">
            <a:avLst/>
          </a:prstGeom>
          <a:noFill/>
          <a:ln>
            <a:noFill/>
          </a:ln>
        </p:spPr>
      </p:pic>
      <p:pic>
        <p:nvPicPr>
          <p:cNvPr id="819" name="Google Shape;819;p129"/>
          <p:cNvPicPr preferRelativeResize="0"/>
          <p:nvPr/>
        </p:nvPicPr>
        <p:blipFill rotWithShape="1">
          <a:blip r:embed="rId5">
            <a:alphaModFix/>
          </a:blip>
          <a:srcRect/>
          <a:stretch/>
        </p:blipFill>
        <p:spPr>
          <a:xfrm>
            <a:off x="2514600" y="3994048"/>
            <a:ext cx="3752850" cy="28860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non-software things</a:t>
            </a:r>
            <a:endParaRPr/>
          </a:p>
        </p:txBody>
      </p:sp>
      <p:sp>
        <p:nvSpPr>
          <p:cNvPr id="825" name="Google Shape;825;p1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primitive types</a:t>
            </a:r>
            <a:endParaRPr/>
          </a:p>
        </p:txBody>
      </p:sp>
      <p:sp>
        <p:nvSpPr>
          <p:cNvPr id="831" name="Google Shape;831;p1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3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36C09"/>
              </a:buClr>
              <a:buSzPts val="4000"/>
              <a:buFont typeface="Calibri"/>
              <a:buNone/>
            </a:pPr>
            <a:r>
              <a:rPr lang="en-US"/>
              <a:t>RELATIONSHIPS</a:t>
            </a:r>
            <a:endParaRPr/>
          </a:p>
        </p:txBody>
      </p:sp>
      <p:pic>
        <p:nvPicPr>
          <p:cNvPr id="837" name="Google Shape;837;p132"/>
          <p:cNvPicPr preferRelativeResize="0"/>
          <p:nvPr/>
        </p:nvPicPr>
        <p:blipFill rotWithShape="1">
          <a:blip r:embed="rId3">
            <a:alphaModFix/>
          </a:blip>
          <a:srcRect/>
          <a:stretch/>
        </p:blipFill>
        <p:spPr>
          <a:xfrm>
            <a:off x="2002555" y="990600"/>
            <a:ext cx="5433599" cy="300682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Dependencies </a:t>
            </a:r>
            <a:endParaRPr/>
          </a:p>
        </p:txBody>
      </p:sp>
      <p:sp>
        <p:nvSpPr>
          <p:cNvPr id="843" name="Google Shape;843;p1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One thing use the information and services of another things, but not necessarily the reverse</a:t>
            </a:r>
            <a:endParaRPr/>
          </a:p>
        </p:txBody>
      </p:sp>
      <p:pic>
        <p:nvPicPr>
          <p:cNvPr id="844" name="Google Shape;844;p133"/>
          <p:cNvPicPr preferRelativeResize="0"/>
          <p:nvPr/>
        </p:nvPicPr>
        <p:blipFill rotWithShape="1">
          <a:blip r:embed="rId3">
            <a:alphaModFix/>
          </a:blip>
          <a:srcRect/>
          <a:stretch/>
        </p:blipFill>
        <p:spPr>
          <a:xfrm>
            <a:off x="1219200" y="3124200"/>
            <a:ext cx="6602205" cy="26050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Object-oriented modeling</a:t>
            </a:r>
            <a:endParaRPr/>
          </a:p>
        </p:txBody>
      </p:sp>
      <p:sp>
        <p:nvSpPr>
          <p:cNvPr id="160" name="Google Shape;160;p28"/>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58140" algn="l" rtl="0">
              <a:spcBef>
                <a:spcPts val="0"/>
              </a:spcBef>
              <a:spcAft>
                <a:spcPts val="0"/>
              </a:spcAft>
              <a:buClr>
                <a:schemeClr val="dk1"/>
              </a:buClr>
              <a:buSzPts val="3200"/>
              <a:buChar char="●"/>
            </a:pPr>
            <a:r>
              <a:rPr lang="en-US"/>
              <a:t>An object is a thing, generally drawn from the vocabulary of the problem space or the solution space</a:t>
            </a:r>
            <a:endParaRPr/>
          </a:p>
          <a:p>
            <a:pPr marL="342900" lvl="0" indent="-358140" algn="l" rtl="0">
              <a:spcBef>
                <a:spcPts val="592"/>
              </a:spcBef>
              <a:spcAft>
                <a:spcPts val="0"/>
              </a:spcAft>
              <a:buClr>
                <a:schemeClr val="dk1"/>
              </a:buClr>
              <a:buSzPts val="3200"/>
              <a:buChar char="●"/>
            </a:pPr>
            <a:r>
              <a:rPr lang="en-US"/>
              <a:t>A class is a description of a set of objects that are similar enough (from the modeler’s view) to share a specification</a:t>
            </a:r>
            <a:endParaRPr/>
          </a:p>
          <a:p>
            <a:pPr marL="342900" lvl="0" indent="-358140" algn="l" rtl="0">
              <a:spcBef>
                <a:spcPts val="592"/>
              </a:spcBef>
              <a:spcAft>
                <a:spcPts val="0"/>
              </a:spcAft>
              <a:buClr>
                <a:schemeClr val="dk1"/>
              </a:buClr>
              <a:buSzPts val="3200"/>
              <a:buChar char="●"/>
            </a:pPr>
            <a:r>
              <a:rPr lang="en-US"/>
              <a:t>Every object has</a:t>
            </a:r>
            <a:endParaRPr/>
          </a:p>
          <a:p>
            <a:pPr marL="742950" lvl="1" indent="-299085" algn="l" rtl="0">
              <a:spcBef>
                <a:spcPts val="518"/>
              </a:spcBef>
              <a:spcAft>
                <a:spcPts val="0"/>
              </a:spcAft>
              <a:buClr>
                <a:schemeClr val="dk1"/>
              </a:buClr>
              <a:buSzPts val="2800"/>
              <a:buChar char="○"/>
            </a:pPr>
            <a:r>
              <a:rPr lang="en-US"/>
              <a:t>Identity: distinguish it from others</a:t>
            </a:r>
            <a:endParaRPr/>
          </a:p>
          <a:p>
            <a:pPr marL="742950" lvl="1" indent="-299085" algn="l" rtl="0">
              <a:spcBef>
                <a:spcPts val="518"/>
              </a:spcBef>
              <a:spcAft>
                <a:spcPts val="0"/>
              </a:spcAft>
              <a:buClr>
                <a:schemeClr val="dk1"/>
              </a:buClr>
              <a:buSzPts val="2800"/>
              <a:buChar char="○"/>
            </a:pPr>
            <a:r>
              <a:rPr lang="en-US"/>
              <a:t>State: there’s generally some data associated with it</a:t>
            </a:r>
            <a:endParaRPr/>
          </a:p>
          <a:p>
            <a:pPr marL="742950" lvl="1" indent="-299085" algn="l" rtl="0">
              <a:spcBef>
                <a:spcPts val="518"/>
              </a:spcBef>
              <a:spcAft>
                <a:spcPts val="1200"/>
              </a:spcAft>
              <a:buClr>
                <a:schemeClr val="dk1"/>
              </a:buClr>
              <a:buSzPts val="2800"/>
              <a:buChar char="○"/>
            </a:pPr>
            <a:r>
              <a:rPr lang="en-US"/>
              <a:t>Behavior: you can do things to the object, and it can do things to other objects as well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Generalizations </a:t>
            </a:r>
            <a:endParaRPr/>
          </a:p>
        </p:txBody>
      </p:sp>
      <p:sp>
        <p:nvSpPr>
          <p:cNvPr id="850" name="Google Shape;850;p1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Relationship between a general kind of thing (called superclass, parent) and a more specific kind of thing (called subclass, child)</a:t>
            </a:r>
            <a:endParaRPr/>
          </a:p>
        </p:txBody>
      </p:sp>
      <p:pic>
        <p:nvPicPr>
          <p:cNvPr id="851" name="Google Shape;851;p134"/>
          <p:cNvPicPr preferRelativeResize="0"/>
          <p:nvPr/>
        </p:nvPicPr>
        <p:blipFill rotWithShape="1">
          <a:blip r:embed="rId3">
            <a:alphaModFix/>
          </a:blip>
          <a:srcRect/>
          <a:stretch/>
        </p:blipFill>
        <p:spPr>
          <a:xfrm>
            <a:off x="2286000" y="3217606"/>
            <a:ext cx="4857750" cy="3429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Ví dụ class</a:t>
            </a:r>
            <a:endParaRPr/>
          </a:p>
        </p:txBody>
      </p:sp>
      <p:sp>
        <p:nvSpPr>
          <p:cNvPr id="857" name="Google Shape;857;p1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fontScale="55000" lnSpcReduction="20000"/>
          </a:bodyPr>
          <a:lstStyle/>
          <a:p>
            <a:pPr marL="514350" lvl="0" indent="-514350" algn="l" rtl="0">
              <a:spcBef>
                <a:spcPts val="0"/>
              </a:spcBef>
              <a:spcAft>
                <a:spcPts val="0"/>
              </a:spcAft>
              <a:buClr>
                <a:schemeClr val="dk1"/>
              </a:buClr>
              <a:buSzPct val="100000"/>
              <a:buFont typeface="Calibri"/>
              <a:buAutoNum type="arabicPeriod"/>
            </a:pPr>
            <a:r>
              <a:rPr lang="en-US"/>
              <a:t>Sinh viên</a:t>
            </a:r>
            <a:endParaRPr/>
          </a:p>
          <a:p>
            <a:pPr marL="514350" lvl="0" indent="-514350" algn="l" rtl="0">
              <a:spcBef>
                <a:spcPts val="350"/>
              </a:spcBef>
              <a:spcAft>
                <a:spcPts val="0"/>
              </a:spcAft>
              <a:buClr>
                <a:schemeClr val="dk1"/>
              </a:buClr>
              <a:buSzPct val="100000"/>
              <a:buFont typeface="Calibri"/>
              <a:buAutoNum type="arabicPeriod"/>
            </a:pPr>
            <a:r>
              <a:rPr lang="en-US"/>
              <a:t>Quạt</a:t>
            </a:r>
            <a:endParaRPr/>
          </a:p>
          <a:p>
            <a:pPr marL="514350" lvl="0" indent="-514350" algn="l" rtl="0">
              <a:spcBef>
                <a:spcPts val="350"/>
              </a:spcBef>
              <a:spcAft>
                <a:spcPts val="0"/>
              </a:spcAft>
              <a:buClr>
                <a:schemeClr val="dk1"/>
              </a:buClr>
              <a:buSzPct val="100000"/>
              <a:buFont typeface="Calibri"/>
              <a:buAutoNum type="arabicPeriod"/>
            </a:pPr>
            <a:r>
              <a:rPr lang="en-US"/>
              <a:t>Máy tính</a:t>
            </a:r>
            <a:endParaRPr/>
          </a:p>
          <a:p>
            <a:pPr marL="514350" lvl="0" indent="-514350" algn="l" rtl="0">
              <a:spcBef>
                <a:spcPts val="350"/>
              </a:spcBef>
              <a:spcAft>
                <a:spcPts val="0"/>
              </a:spcAft>
              <a:buClr>
                <a:schemeClr val="dk1"/>
              </a:buClr>
              <a:buSzPct val="100000"/>
              <a:buFont typeface="Calibri"/>
              <a:buAutoNum type="arabicPeriod"/>
            </a:pPr>
            <a:r>
              <a:rPr lang="en-US"/>
              <a:t>Giảng viên</a:t>
            </a:r>
            <a:endParaRPr/>
          </a:p>
          <a:p>
            <a:pPr marL="514350" lvl="0" indent="-514350" algn="l" rtl="0">
              <a:spcBef>
                <a:spcPts val="350"/>
              </a:spcBef>
              <a:spcAft>
                <a:spcPts val="0"/>
              </a:spcAft>
              <a:buClr>
                <a:schemeClr val="dk1"/>
              </a:buClr>
              <a:buSzPct val="100000"/>
              <a:buFont typeface="Calibri"/>
              <a:buAutoNum type="arabicPeriod"/>
            </a:pPr>
            <a:r>
              <a:rPr lang="en-US"/>
              <a:t>Bàn</a:t>
            </a:r>
            <a:endParaRPr/>
          </a:p>
          <a:p>
            <a:pPr marL="514350" lvl="0" indent="-514350" algn="l" rtl="0">
              <a:spcBef>
                <a:spcPts val="350"/>
              </a:spcBef>
              <a:spcAft>
                <a:spcPts val="0"/>
              </a:spcAft>
              <a:buClr>
                <a:schemeClr val="dk1"/>
              </a:buClr>
              <a:buSzPct val="100000"/>
              <a:buFont typeface="Calibri"/>
              <a:buAutoNum type="arabicPeriod"/>
            </a:pPr>
            <a:r>
              <a:rPr lang="en-US"/>
              <a:t>Vở</a:t>
            </a:r>
            <a:endParaRPr/>
          </a:p>
          <a:p>
            <a:pPr marL="514350" lvl="0" indent="-514350" algn="l" rtl="0">
              <a:spcBef>
                <a:spcPts val="350"/>
              </a:spcBef>
              <a:spcAft>
                <a:spcPts val="0"/>
              </a:spcAft>
              <a:buClr>
                <a:schemeClr val="dk1"/>
              </a:buClr>
              <a:buSzPct val="100000"/>
              <a:buFont typeface="Calibri"/>
              <a:buAutoNum type="arabicPeriod"/>
            </a:pPr>
            <a:r>
              <a:rPr lang="en-US"/>
              <a:t>Cửa sổ</a:t>
            </a:r>
            <a:endParaRPr/>
          </a:p>
          <a:p>
            <a:pPr marL="514350" lvl="0" indent="-514350" algn="l" rtl="0">
              <a:spcBef>
                <a:spcPts val="350"/>
              </a:spcBef>
              <a:spcAft>
                <a:spcPts val="0"/>
              </a:spcAft>
              <a:buClr>
                <a:schemeClr val="dk1"/>
              </a:buClr>
              <a:buSzPct val="100000"/>
              <a:buFont typeface="Calibri"/>
              <a:buAutoNum type="arabicPeriod"/>
            </a:pPr>
            <a:r>
              <a:rPr lang="en-US"/>
              <a:t>Điện thoại</a:t>
            </a:r>
            <a:endParaRPr/>
          </a:p>
          <a:p>
            <a:pPr marL="514350" lvl="0" indent="-514350" algn="l" rtl="0">
              <a:spcBef>
                <a:spcPts val="350"/>
              </a:spcBef>
              <a:spcAft>
                <a:spcPts val="0"/>
              </a:spcAft>
              <a:buClr>
                <a:schemeClr val="dk1"/>
              </a:buClr>
              <a:buSzPct val="100000"/>
              <a:buFont typeface="Calibri"/>
              <a:buAutoNum type="arabicPeriod"/>
            </a:pPr>
            <a:r>
              <a:rPr lang="en-US"/>
              <a:t>Tivi</a:t>
            </a:r>
            <a:endParaRPr/>
          </a:p>
          <a:p>
            <a:pPr marL="514350" lvl="0" indent="-514350" algn="l" rtl="0">
              <a:spcBef>
                <a:spcPts val="350"/>
              </a:spcBef>
              <a:spcAft>
                <a:spcPts val="0"/>
              </a:spcAft>
              <a:buClr>
                <a:schemeClr val="dk1"/>
              </a:buClr>
              <a:buSzPct val="100000"/>
              <a:buFont typeface="Calibri"/>
              <a:buAutoNum type="arabicPeriod"/>
            </a:pPr>
            <a:r>
              <a:rPr lang="en-US"/>
              <a:t>Bảng</a:t>
            </a:r>
            <a:endParaRPr/>
          </a:p>
          <a:p>
            <a:pPr marL="514350" lvl="0" indent="-514350" algn="l" rtl="0">
              <a:spcBef>
                <a:spcPts val="350"/>
              </a:spcBef>
              <a:spcAft>
                <a:spcPts val="0"/>
              </a:spcAft>
              <a:buClr>
                <a:schemeClr val="dk1"/>
              </a:buClr>
              <a:buSzPct val="100000"/>
              <a:buFont typeface="Calibri"/>
              <a:buAutoNum type="arabicPeriod"/>
            </a:pPr>
            <a:r>
              <a:rPr lang="en-US"/>
              <a:t>Bút</a:t>
            </a:r>
            <a:endParaRPr/>
          </a:p>
          <a:p>
            <a:pPr marL="514350" lvl="0" indent="-514350" algn="l" rtl="0">
              <a:spcBef>
                <a:spcPts val="350"/>
              </a:spcBef>
              <a:spcAft>
                <a:spcPts val="0"/>
              </a:spcAft>
              <a:buClr>
                <a:schemeClr val="dk1"/>
              </a:buClr>
              <a:buSzPct val="100000"/>
              <a:buFont typeface="Calibri"/>
              <a:buAutoNum type="arabicPeriod"/>
            </a:pPr>
            <a:r>
              <a:rPr lang="en-US"/>
              <a:t>Cặp</a:t>
            </a:r>
            <a:endParaRPr/>
          </a:p>
          <a:p>
            <a:pPr marL="514350" lvl="0" indent="-514350" algn="l" rtl="0">
              <a:spcBef>
                <a:spcPts val="350"/>
              </a:spcBef>
              <a:spcAft>
                <a:spcPts val="0"/>
              </a:spcAft>
              <a:buClr>
                <a:schemeClr val="dk1"/>
              </a:buClr>
              <a:buSzPct val="100000"/>
              <a:buFont typeface="Calibri"/>
              <a:buAutoNum type="arabicPeriod"/>
            </a:pPr>
            <a:r>
              <a:rPr lang="en-US"/>
              <a:t>Dép</a:t>
            </a:r>
            <a:endParaRPr/>
          </a:p>
          <a:p>
            <a:pPr marL="514350" lvl="0" indent="-514350" algn="l" rtl="0">
              <a:spcBef>
                <a:spcPts val="350"/>
              </a:spcBef>
              <a:spcAft>
                <a:spcPts val="0"/>
              </a:spcAft>
              <a:buClr>
                <a:schemeClr val="dk1"/>
              </a:buClr>
              <a:buSzPct val="100000"/>
              <a:buFont typeface="Calibri"/>
              <a:buAutoNum type="arabicPeriod"/>
            </a:pPr>
            <a:r>
              <a:rPr lang="en-US"/>
              <a:t>Con người</a:t>
            </a:r>
            <a:endParaRPr/>
          </a:p>
          <a:p>
            <a:pPr marL="514350" lvl="0" indent="-514350" algn="l" rtl="0">
              <a:spcBef>
                <a:spcPts val="350"/>
              </a:spcBef>
              <a:spcAft>
                <a:spcPts val="1200"/>
              </a:spcAft>
              <a:buClr>
                <a:schemeClr val="dk1"/>
              </a:buClr>
              <a:buSzPct val="100000"/>
              <a:buFont typeface="Calibri"/>
              <a:buAutoNum type="arabicPeriod"/>
            </a:pPr>
            <a:r>
              <a:rPr lang="en-US"/>
              <a:t>Đèn	</a:t>
            </a:r>
            <a:endParaRPr/>
          </a:p>
        </p:txBody>
      </p:sp>
      <p:sp>
        <p:nvSpPr>
          <p:cNvPr id="858" name="Google Shape;858;p1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fontScale="92500" lnSpcReduction="20000"/>
          </a:bodyPr>
          <a:lstStyle/>
          <a:p>
            <a:pPr marL="514350" lvl="0" indent="-567690" algn="l" rtl="0">
              <a:spcBef>
                <a:spcPts val="0"/>
              </a:spcBef>
              <a:spcAft>
                <a:spcPts val="0"/>
              </a:spcAft>
              <a:buClr>
                <a:schemeClr val="dk1"/>
              </a:buClr>
              <a:buSzPct val="100000"/>
              <a:buFont typeface="Calibri"/>
              <a:buAutoNum type="arabicPeriod" startAt="16"/>
            </a:pPr>
            <a:r>
              <a:rPr lang="en-US"/>
              <a:t>Thiết bị điện</a:t>
            </a:r>
            <a:endParaRPr/>
          </a:p>
          <a:p>
            <a:pPr marL="514350" lvl="0" indent="-567690" algn="l" rtl="0">
              <a:spcBef>
                <a:spcPts val="350"/>
              </a:spcBef>
              <a:spcAft>
                <a:spcPts val="0"/>
              </a:spcAft>
              <a:buClr>
                <a:schemeClr val="dk1"/>
              </a:buClr>
              <a:buSzPct val="100000"/>
              <a:buFont typeface="Calibri"/>
              <a:buAutoNum type="arabicPeriod" startAt="16"/>
            </a:pPr>
            <a:r>
              <a:rPr lang="en-US"/>
              <a:t>Đồng hồ</a:t>
            </a:r>
            <a:endParaRPr/>
          </a:p>
          <a:p>
            <a:pPr marL="514350" lvl="0" indent="-567690" algn="l" rtl="0">
              <a:spcBef>
                <a:spcPts val="350"/>
              </a:spcBef>
              <a:spcAft>
                <a:spcPts val="0"/>
              </a:spcAft>
              <a:buClr>
                <a:schemeClr val="dk1"/>
              </a:buClr>
              <a:buSzPct val="100000"/>
              <a:buFont typeface="Calibri"/>
              <a:buAutoNum type="arabicPeriod" startAt="16"/>
            </a:pPr>
            <a:r>
              <a:rPr lang="en-US"/>
              <a:t>Viên phấn</a:t>
            </a:r>
            <a:endParaRPr/>
          </a:p>
          <a:p>
            <a:pPr marL="514350" lvl="0" indent="-567690" algn="l" rtl="0">
              <a:spcBef>
                <a:spcPts val="350"/>
              </a:spcBef>
              <a:spcAft>
                <a:spcPts val="0"/>
              </a:spcAft>
              <a:buClr>
                <a:schemeClr val="dk1"/>
              </a:buClr>
              <a:buSzPct val="100000"/>
              <a:buFont typeface="Calibri"/>
              <a:buAutoNum type="arabicPeriod" startAt="16"/>
            </a:pPr>
            <a:r>
              <a:rPr lang="en-US"/>
              <a:t>Giáo viên</a:t>
            </a:r>
            <a:endParaRPr/>
          </a:p>
          <a:p>
            <a:pPr marL="514350" lvl="0" indent="-567690" algn="l" rtl="0">
              <a:spcBef>
                <a:spcPts val="350"/>
              </a:spcBef>
              <a:spcAft>
                <a:spcPts val="0"/>
              </a:spcAft>
              <a:buClr>
                <a:schemeClr val="dk1"/>
              </a:buClr>
              <a:buSzPct val="100000"/>
              <a:buFont typeface="Calibri"/>
              <a:buAutoNum type="arabicPeriod" startAt="16"/>
            </a:pPr>
            <a:r>
              <a:rPr lang="en-US"/>
              <a:t>Cửa ra vào</a:t>
            </a:r>
            <a:endParaRPr/>
          </a:p>
          <a:p>
            <a:pPr marL="514350" lvl="0" indent="-567690" algn="l" rtl="0">
              <a:spcBef>
                <a:spcPts val="350"/>
              </a:spcBef>
              <a:spcAft>
                <a:spcPts val="0"/>
              </a:spcAft>
              <a:buClr>
                <a:schemeClr val="dk1"/>
              </a:buClr>
              <a:buSzPct val="100000"/>
              <a:buFont typeface="Calibri"/>
              <a:buAutoNum type="arabicPeriod" startAt="16"/>
            </a:pPr>
            <a:r>
              <a:rPr lang="en-US"/>
              <a:t>Ổ cắm điện</a:t>
            </a:r>
            <a:endParaRPr/>
          </a:p>
          <a:p>
            <a:pPr marL="514350" lvl="0" indent="-567690" algn="l" rtl="0">
              <a:spcBef>
                <a:spcPts val="350"/>
              </a:spcBef>
              <a:spcAft>
                <a:spcPts val="0"/>
              </a:spcAft>
              <a:buClr>
                <a:schemeClr val="dk1"/>
              </a:buClr>
              <a:buSzPct val="100000"/>
              <a:buFont typeface="Calibri"/>
              <a:buAutoNum type="arabicPeriod" startAt="16"/>
            </a:pPr>
            <a:r>
              <a:rPr lang="en-US"/>
              <a:t>Bình nước</a:t>
            </a:r>
            <a:endParaRPr/>
          </a:p>
          <a:p>
            <a:pPr marL="514350" lvl="0" indent="-567690" algn="l" rtl="0">
              <a:spcBef>
                <a:spcPts val="350"/>
              </a:spcBef>
              <a:spcAft>
                <a:spcPts val="0"/>
              </a:spcAft>
              <a:buClr>
                <a:schemeClr val="dk1"/>
              </a:buClr>
              <a:buSzPct val="100000"/>
              <a:buFont typeface="Calibri"/>
              <a:buAutoNum type="arabicPeriod" startAt="16"/>
            </a:pPr>
            <a:r>
              <a:rPr lang="en-US"/>
              <a:t>Khăn lau bảng</a:t>
            </a:r>
            <a:endParaRPr/>
          </a:p>
          <a:p>
            <a:pPr marL="514350" lvl="0" indent="-567690" algn="l" rtl="0">
              <a:spcBef>
                <a:spcPts val="350"/>
              </a:spcBef>
              <a:spcAft>
                <a:spcPts val="0"/>
              </a:spcAft>
              <a:buClr>
                <a:schemeClr val="dk1"/>
              </a:buClr>
              <a:buSzPct val="100000"/>
              <a:buFont typeface="Calibri"/>
              <a:buAutoNum type="arabicPeriod" startAt="16"/>
            </a:pPr>
            <a:r>
              <a:rPr lang="en-US"/>
              <a:t>Phòng học</a:t>
            </a:r>
            <a:endParaRPr/>
          </a:p>
          <a:p>
            <a:pPr marL="514350" lvl="0" indent="-567690" algn="l" rtl="0">
              <a:spcBef>
                <a:spcPts val="350"/>
              </a:spcBef>
              <a:spcAft>
                <a:spcPts val="1200"/>
              </a:spcAft>
              <a:buClr>
                <a:schemeClr val="dk1"/>
              </a:buClr>
              <a:buSzPct val="100000"/>
              <a:buFont typeface="Calibri"/>
              <a:buAutoNum type="arabicPeriod" startAt="16"/>
            </a:pPr>
            <a:r>
              <a:rPr lang="en-US"/>
              <a:t>Chìa khóa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Associations </a:t>
            </a:r>
            <a:endParaRPr/>
          </a:p>
        </p:txBody>
      </p:sp>
      <p:sp>
        <p:nvSpPr>
          <p:cNvPr id="864" name="Google Shape;864;p1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Structural relationship that specifies that objects of one thing are connected to objects of another.</a:t>
            </a:r>
            <a:endParaRPr/>
          </a:p>
        </p:txBody>
      </p:sp>
      <p:pic>
        <p:nvPicPr>
          <p:cNvPr id="865" name="Google Shape;865;p136"/>
          <p:cNvPicPr preferRelativeResize="0"/>
          <p:nvPr/>
        </p:nvPicPr>
        <p:blipFill rotWithShape="1">
          <a:blip r:embed="rId3">
            <a:alphaModFix/>
          </a:blip>
          <a:srcRect/>
          <a:stretch/>
        </p:blipFill>
        <p:spPr>
          <a:xfrm>
            <a:off x="762000" y="3414252"/>
            <a:ext cx="3190875" cy="1409700"/>
          </a:xfrm>
          <a:prstGeom prst="rect">
            <a:avLst/>
          </a:prstGeom>
          <a:noFill/>
          <a:ln>
            <a:noFill/>
          </a:ln>
        </p:spPr>
      </p:pic>
      <p:pic>
        <p:nvPicPr>
          <p:cNvPr id="866" name="Google Shape;866;p136"/>
          <p:cNvPicPr preferRelativeResize="0"/>
          <p:nvPr/>
        </p:nvPicPr>
        <p:blipFill rotWithShape="1">
          <a:blip r:embed="rId4">
            <a:alphaModFix/>
          </a:blip>
          <a:srcRect/>
          <a:stretch/>
        </p:blipFill>
        <p:spPr>
          <a:xfrm>
            <a:off x="4876800" y="3414252"/>
            <a:ext cx="3400425" cy="1095375"/>
          </a:xfrm>
          <a:prstGeom prst="rect">
            <a:avLst/>
          </a:prstGeom>
          <a:noFill/>
          <a:ln>
            <a:noFill/>
          </a:ln>
        </p:spPr>
      </p:pic>
      <p:pic>
        <p:nvPicPr>
          <p:cNvPr id="867" name="Google Shape;867;p136"/>
          <p:cNvPicPr preferRelativeResize="0"/>
          <p:nvPr/>
        </p:nvPicPr>
        <p:blipFill rotWithShape="1">
          <a:blip r:embed="rId5">
            <a:alphaModFix/>
          </a:blip>
          <a:srcRect/>
          <a:stretch/>
        </p:blipFill>
        <p:spPr>
          <a:xfrm>
            <a:off x="2782375" y="4823952"/>
            <a:ext cx="3829050" cy="13525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Aggregation </a:t>
            </a:r>
            <a:endParaRPr/>
          </a:p>
        </p:txBody>
      </p:sp>
      <p:sp>
        <p:nvSpPr>
          <p:cNvPr id="873" name="Google Shape;873;p1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Structural relationship between peers, meaning that both classes are conceptually at the same level.</a:t>
            </a:r>
            <a:endParaRPr/>
          </a:p>
        </p:txBody>
      </p:sp>
      <p:pic>
        <p:nvPicPr>
          <p:cNvPr id="874" name="Google Shape;874;p137"/>
          <p:cNvPicPr preferRelativeResize="0"/>
          <p:nvPr/>
        </p:nvPicPr>
        <p:blipFill rotWithShape="1">
          <a:blip r:embed="rId3">
            <a:alphaModFix/>
          </a:blip>
          <a:srcRect/>
          <a:stretch/>
        </p:blipFill>
        <p:spPr>
          <a:xfrm>
            <a:off x="2438400" y="3124200"/>
            <a:ext cx="4497202" cy="2819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simple dependencies</a:t>
            </a:r>
            <a:endParaRPr/>
          </a:p>
        </p:txBody>
      </p:sp>
      <p:sp>
        <p:nvSpPr>
          <p:cNvPr id="880" name="Google Shape;880;p1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3200"/>
              <a:buChar char="●"/>
            </a:pPr>
            <a:r>
              <a:rPr lang="en-US"/>
              <a:t>Create a dependency pointing from the class with the operation to the class used as a parameter in the operation</a:t>
            </a:r>
            <a:endParaRPr/>
          </a:p>
        </p:txBody>
      </p:sp>
      <p:pic>
        <p:nvPicPr>
          <p:cNvPr id="881" name="Google Shape;881;p138"/>
          <p:cNvPicPr preferRelativeResize="0"/>
          <p:nvPr/>
        </p:nvPicPr>
        <p:blipFill rotWithShape="1">
          <a:blip r:embed="rId3">
            <a:alphaModFix/>
          </a:blip>
          <a:srcRect/>
          <a:stretch/>
        </p:blipFill>
        <p:spPr>
          <a:xfrm>
            <a:off x="762000" y="3352800"/>
            <a:ext cx="4274049" cy="2438400"/>
          </a:xfrm>
          <a:prstGeom prst="rect">
            <a:avLst/>
          </a:prstGeom>
          <a:noFill/>
          <a:ln>
            <a:noFill/>
          </a:ln>
        </p:spPr>
      </p:pic>
      <p:sp>
        <p:nvSpPr>
          <p:cNvPr id="882" name="Google Shape;882;p138"/>
          <p:cNvSpPr txBox="1"/>
          <p:nvPr/>
        </p:nvSpPr>
        <p:spPr>
          <a:xfrm>
            <a:off x="5486400" y="3352800"/>
            <a:ext cx="304800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If you provide the full signature of the operation, you don’t normally need to show the dependency as well</a:t>
            </a:r>
            <a:endParaRPr sz="2400">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single inheritance</a:t>
            </a:r>
            <a:endParaRPr/>
          </a:p>
        </p:txBody>
      </p:sp>
      <p:pic>
        <p:nvPicPr>
          <p:cNvPr id="888" name="Google Shape;888;p139"/>
          <p:cNvPicPr preferRelativeResize="0">
            <a:picLocks noGrp="1"/>
          </p:cNvPicPr>
          <p:nvPr>
            <p:ph type="body" idx="1"/>
          </p:nvPr>
        </p:nvPicPr>
        <p:blipFill rotWithShape="1">
          <a:blip r:embed="rId3">
            <a:alphaModFix/>
          </a:blip>
          <a:srcRect/>
          <a:stretch/>
        </p:blipFill>
        <p:spPr>
          <a:xfrm>
            <a:off x="609600" y="1447800"/>
            <a:ext cx="8213451" cy="1981200"/>
          </a:xfrm>
          <a:prstGeom prst="rect">
            <a:avLst/>
          </a:prstGeom>
          <a:noFill/>
          <a:ln>
            <a:noFill/>
          </a:ln>
        </p:spPr>
      </p:pic>
      <p:pic>
        <p:nvPicPr>
          <p:cNvPr id="889" name="Google Shape;889;p139"/>
          <p:cNvPicPr preferRelativeResize="0"/>
          <p:nvPr/>
        </p:nvPicPr>
        <p:blipFill rotWithShape="1">
          <a:blip r:embed="rId4">
            <a:alphaModFix/>
          </a:blip>
          <a:srcRect/>
          <a:stretch/>
        </p:blipFill>
        <p:spPr>
          <a:xfrm>
            <a:off x="2175387" y="3453580"/>
            <a:ext cx="5102524" cy="311191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Modeling structural relationships </a:t>
            </a:r>
            <a:endParaRPr/>
          </a:p>
        </p:txBody>
      </p:sp>
      <p:pic>
        <p:nvPicPr>
          <p:cNvPr id="895" name="Google Shape;895;p140"/>
          <p:cNvPicPr preferRelativeResize="0">
            <a:picLocks noGrp="1"/>
          </p:cNvPicPr>
          <p:nvPr>
            <p:ph type="body" idx="1"/>
          </p:nvPr>
        </p:nvPicPr>
        <p:blipFill rotWithShape="1">
          <a:blip r:embed="rId3">
            <a:alphaModFix/>
          </a:blip>
          <a:srcRect/>
          <a:stretch/>
        </p:blipFill>
        <p:spPr>
          <a:xfrm>
            <a:off x="762000" y="1676400"/>
            <a:ext cx="8066756" cy="32766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141" descr="UML Class Diagram Example"/>
          <p:cNvPicPr preferRelativeResize="0"/>
          <p:nvPr/>
        </p:nvPicPr>
        <p:blipFill rotWithShape="1">
          <a:blip r:embed="rId3">
            <a:alphaModFix/>
          </a:blip>
          <a:srcRect/>
          <a:stretch/>
        </p:blipFill>
        <p:spPr>
          <a:xfrm>
            <a:off x="0" y="228600"/>
            <a:ext cx="9205806" cy="578815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p142" descr="UML class diagram example of the Library Domain Model. | Class diagram,  What is data, Class library"/>
          <p:cNvPicPr preferRelativeResize="0"/>
          <p:nvPr/>
        </p:nvPicPr>
        <p:blipFill rotWithShape="1">
          <a:blip r:embed="rId3">
            <a:alphaModFix/>
          </a:blip>
          <a:srcRect/>
          <a:stretch/>
        </p:blipFill>
        <p:spPr>
          <a:xfrm>
            <a:off x="0" y="-51620"/>
            <a:ext cx="9144000" cy="690961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4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36C09"/>
              </a:buClr>
              <a:buSzPts val="4000"/>
              <a:buFont typeface="Calibri"/>
              <a:buNone/>
            </a:pPr>
            <a:r>
              <a:rPr lang="en-US"/>
              <a:t>COMMON MECHANISM</a:t>
            </a:r>
            <a:endParaRPr/>
          </a:p>
        </p:txBody>
      </p:sp>
      <p:sp>
        <p:nvSpPr>
          <p:cNvPr id="911" name="Google Shape;911;p14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fontScale="92500" lnSpcReduction="20000"/>
          </a:bodyPr>
          <a:lstStyle/>
          <a:p>
            <a:pPr marL="342900" lvl="0" indent="-342900" algn="l" rtl="0">
              <a:spcBef>
                <a:spcPts val="0"/>
              </a:spcBef>
              <a:spcAft>
                <a:spcPts val="0"/>
              </a:spcAft>
              <a:buClr>
                <a:srgbClr val="888888"/>
              </a:buClr>
              <a:buSzPts val="2000"/>
              <a:buFont typeface="Calibri"/>
              <a:buChar char="-"/>
            </a:pPr>
            <a:r>
              <a:rPr lang="en-US"/>
              <a:t>Note</a:t>
            </a:r>
            <a:endParaRPr/>
          </a:p>
          <a:p>
            <a:pPr marL="342900" lvl="0" indent="-342900" algn="l" rtl="0">
              <a:spcBef>
                <a:spcPts val="400"/>
              </a:spcBef>
              <a:spcAft>
                <a:spcPts val="0"/>
              </a:spcAft>
              <a:buClr>
                <a:srgbClr val="888888"/>
              </a:buClr>
              <a:buSzPts val="2000"/>
              <a:buFont typeface="Calibri"/>
              <a:buChar char="-"/>
            </a:pPr>
            <a:r>
              <a:rPr lang="en-US"/>
              <a:t>Stereotype</a:t>
            </a:r>
            <a:endParaRPr/>
          </a:p>
          <a:p>
            <a:pPr marL="342900" lvl="0" indent="-342900" algn="l" rtl="0">
              <a:spcBef>
                <a:spcPts val="400"/>
              </a:spcBef>
              <a:spcAft>
                <a:spcPts val="0"/>
              </a:spcAft>
              <a:buClr>
                <a:srgbClr val="888888"/>
              </a:buClr>
              <a:buSzPts val="2000"/>
              <a:buFont typeface="Calibri"/>
              <a:buChar char="-"/>
            </a:pPr>
            <a:r>
              <a:rPr lang="en-US"/>
              <a:t>Tagged value</a:t>
            </a:r>
            <a:endParaRPr/>
          </a:p>
          <a:p>
            <a:pPr marL="342900" lvl="0" indent="-342900" algn="l" rtl="0">
              <a:spcBef>
                <a:spcPts val="400"/>
              </a:spcBef>
              <a:spcAft>
                <a:spcPts val="1200"/>
              </a:spcAft>
              <a:buClr>
                <a:srgbClr val="888888"/>
              </a:buClr>
              <a:buSzPts val="2000"/>
              <a:buFont typeface="Calibri"/>
              <a:buChar char="-"/>
            </a:pPr>
            <a:r>
              <a:rPr lang="en-US"/>
              <a:t>Constraint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Simple 3-tier architecture for a billing system</a:t>
            </a:r>
            <a:endParaRPr/>
          </a:p>
        </p:txBody>
      </p:sp>
      <p:sp>
        <p:nvSpPr>
          <p:cNvPr id="166" name="Google Shape;166;p29"/>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27660" algn="l" rtl="0">
              <a:spcBef>
                <a:spcPts val="0"/>
              </a:spcBef>
              <a:spcAft>
                <a:spcPts val="0"/>
              </a:spcAft>
              <a:buClr>
                <a:schemeClr val="dk1"/>
              </a:buClr>
              <a:buSzPct val="177777"/>
              <a:buChar char="●"/>
            </a:pPr>
            <a:r>
              <a:rPr lang="en-US"/>
              <a:t>A user interface, business services, a database</a:t>
            </a:r>
            <a:endParaRPr/>
          </a:p>
          <a:p>
            <a:pPr marL="342900" lvl="0" indent="-327660" algn="l" rtl="0">
              <a:spcBef>
                <a:spcPts val="640"/>
              </a:spcBef>
              <a:spcAft>
                <a:spcPts val="0"/>
              </a:spcAft>
              <a:buClr>
                <a:schemeClr val="dk1"/>
              </a:buClr>
              <a:buSzPct val="177777"/>
              <a:buChar char="●"/>
            </a:pPr>
            <a:r>
              <a:rPr lang="en-US"/>
              <a:t>User interface</a:t>
            </a:r>
            <a:endParaRPr/>
          </a:p>
          <a:p>
            <a:pPr marL="742950" lvl="1" indent="-272415" algn="l" rtl="0">
              <a:spcBef>
                <a:spcPts val="560"/>
              </a:spcBef>
              <a:spcAft>
                <a:spcPts val="0"/>
              </a:spcAft>
              <a:buClr>
                <a:schemeClr val="dk1"/>
              </a:buClr>
              <a:buSzPct val="200000"/>
              <a:buChar char="○"/>
            </a:pPr>
            <a:r>
              <a:rPr lang="en-US"/>
              <a:t>Buttons, menus, dialog boxed</a:t>
            </a:r>
            <a:endParaRPr/>
          </a:p>
          <a:p>
            <a:pPr marL="342900" lvl="0" indent="-327660" algn="l" rtl="0">
              <a:spcBef>
                <a:spcPts val="640"/>
              </a:spcBef>
              <a:spcAft>
                <a:spcPts val="0"/>
              </a:spcAft>
              <a:buClr>
                <a:schemeClr val="dk1"/>
              </a:buClr>
              <a:buSzPct val="177777"/>
              <a:buChar char="●"/>
            </a:pPr>
            <a:r>
              <a:rPr lang="en-US"/>
              <a:t>Database</a:t>
            </a:r>
            <a:endParaRPr/>
          </a:p>
          <a:p>
            <a:pPr marL="742950" lvl="1" indent="-272415" algn="l" rtl="0">
              <a:spcBef>
                <a:spcPts val="560"/>
              </a:spcBef>
              <a:spcAft>
                <a:spcPts val="0"/>
              </a:spcAft>
              <a:buClr>
                <a:schemeClr val="dk1"/>
              </a:buClr>
              <a:buSzPct val="200000"/>
              <a:buChar char="○"/>
            </a:pPr>
            <a:r>
              <a:rPr lang="en-US"/>
              <a:t>Tables, representing entities from the problem domain: Customer, products, orders</a:t>
            </a:r>
            <a:endParaRPr/>
          </a:p>
          <a:p>
            <a:pPr marL="342900" lvl="0" indent="-327660" algn="l" rtl="0">
              <a:spcBef>
                <a:spcPts val="640"/>
              </a:spcBef>
              <a:spcAft>
                <a:spcPts val="0"/>
              </a:spcAft>
              <a:buClr>
                <a:schemeClr val="dk1"/>
              </a:buClr>
              <a:buSzPct val="177777"/>
              <a:buChar char="●"/>
            </a:pPr>
            <a:r>
              <a:rPr lang="en-US"/>
              <a:t>Middle layer</a:t>
            </a:r>
            <a:endParaRPr/>
          </a:p>
          <a:p>
            <a:pPr marL="742950" lvl="1" indent="-272415" algn="l" rtl="0">
              <a:spcBef>
                <a:spcPts val="560"/>
              </a:spcBef>
              <a:spcAft>
                <a:spcPts val="0"/>
              </a:spcAft>
              <a:buClr>
                <a:schemeClr val="dk1"/>
              </a:buClr>
              <a:buSzPct val="200000"/>
              <a:buChar char="○"/>
            </a:pPr>
            <a:r>
              <a:rPr lang="en-US"/>
              <a:t>Transactions, business rules</a:t>
            </a:r>
            <a:endParaRPr/>
          </a:p>
          <a:p>
            <a:pPr marL="742950" lvl="1" indent="-272415" algn="l" rtl="0">
              <a:spcBef>
                <a:spcPts val="560"/>
              </a:spcBef>
              <a:spcAft>
                <a:spcPts val="0"/>
              </a:spcAft>
              <a:buClr>
                <a:schemeClr val="dk1"/>
              </a:buClr>
              <a:buSzPct val="200000"/>
              <a:buChar char="○"/>
            </a:pPr>
            <a:r>
              <a:rPr lang="en-US"/>
              <a:t>Customer, products, orders</a:t>
            </a:r>
            <a:endParaRPr/>
          </a:p>
          <a:p>
            <a:pPr marL="342900" lvl="0" indent="-139700" algn="l" rtl="0">
              <a:spcBef>
                <a:spcPts val="640"/>
              </a:spcBef>
              <a:spcAft>
                <a:spcPts val="1200"/>
              </a:spcAft>
              <a:buClr>
                <a:schemeClr val="dk1"/>
              </a:buClr>
              <a:buSzPct val="177777"/>
              <a:buNone/>
            </a:pP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Note </a:t>
            </a:r>
            <a:endParaRPr/>
          </a:p>
        </p:txBody>
      </p:sp>
      <p:sp>
        <p:nvSpPr>
          <p:cNvPr id="917" name="Google Shape;917;p1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comment, has no semantic impact</a:t>
            </a:r>
            <a:endParaRPr/>
          </a:p>
          <a:p>
            <a:pPr marL="342900" lvl="0" indent="-342900" algn="l" rtl="0">
              <a:spcBef>
                <a:spcPts val="640"/>
              </a:spcBef>
              <a:spcAft>
                <a:spcPts val="0"/>
              </a:spcAft>
              <a:buClr>
                <a:schemeClr val="dk1"/>
              </a:buClr>
              <a:buSzPts val="3200"/>
              <a:buChar char="●"/>
            </a:pPr>
            <a:r>
              <a:rPr lang="en-US"/>
              <a:t>Used to specify things like</a:t>
            </a:r>
            <a:endParaRPr/>
          </a:p>
          <a:p>
            <a:pPr marL="742950" lvl="1" indent="-285750" algn="l" rtl="0">
              <a:spcBef>
                <a:spcPts val="560"/>
              </a:spcBef>
              <a:spcAft>
                <a:spcPts val="0"/>
              </a:spcAft>
              <a:buClr>
                <a:schemeClr val="dk1"/>
              </a:buClr>
              <a:buSzPts val="2800"/>
              <a:buChar char="○"/>
            </a:pPr>
            <a:r>
              <a:rPr lang="en-US"/>
              <a:t>Requirements</a:t>
            </a:r>
            <a:endParaRPr/>
          </a:p>
          <a:p>
            <a:pPr marL="742950" lvl="1" indent="-285750" algn="l" rtl="0">
              <a:spcBef>
                <a:spcPts val="560"/>
              </a:spcBef>
              <a:spcAft>
                <a:spcPts val="0"/>
              </a:spcAft>
              <a:buClr>
                <a:schemeClr val="dk1"/>
              </a:buClr>
              <a:buSzPts val="2800"/>
              <a:buChar char="○"/>
            </a:pPr>
            <a:r>
              <a:rPr lang="en-US"/>
              <a:t>Observations</a:t>
            </a:r>
            <a:endParaRPr/>
          </a:p>
          <a:p>
            <a:pPr marL="742950" lvl="1" indent="-285750" algn="l" rtl="0">
              <a:spcBef>
                <a:spcPts val="560"/>
              </a:spcBef>
              <a:spcAft>
                <a:spcPts val="0"/>
              </a:spcAft>
              <a:buClr>
                <a:schemeClr val="dk1"/>
              </a:buClr>
              <a:buSzPts val="2800"/>
              <a:buChar char="○"/>
            </a:pPr>
            <a:r>
              <a:rPr lang="en-US"/>
              <a:t>Reviews</a:t>
            </a:r>
            <a:endParaRPr/>
          </a:p>
          <a:p>
            <a:pPr marL="742950" lvl="1" indent="-285750" algn="l" rtl="0">
              <a:spcBef>
                <a:spcPts val="560"/>
              </a:spcBef>
              <a:spcAft>
                <a:spcPts val="0"/>
              </a:spcAft>
              <a:buClr>
                <a:schemeClr val="dk1"/>
              </a:buClr>
              <a:buSzPts val="2800"/>
              <a:buChar char="○"/>
            </a:pPr>
            <a:r>
              <a:rPr lang="en-US"/>
              <a:t>Explanations</a:t>
            </a:r>
            <a:endParaRPr/>
          </a:p>
          <a:p>
            <a:pPr marL="742950" lvl="1" indent="-285750" algn="l" rtl="0">
              <a:spcBef>
                <a:spcPts val="560"/>
              </a:spcBef>
              <a:spcAft>
                <a:spcPts val="1200"/>
              </a:spcAft>
              <a:buClr>
                <a:schemeClr val="dk1"/>
              </a:buClr>
              <a:buSzPts val="2800"/>
              <a:buChar char="○"/>
            </a:pPr>
            <a:r>
              <a:rPr lang="en-US"/>
              <a:t>Constraints </a:t>
            </a:r>
            <a:endParaRPr/>
          </a:p>
        </p:txBody>
      </p:sp>
      <p:pic>
        <p:nvPicPr>
          <p:cNvPr id="918" name="Google Shape;918;p144"/>
          <p:cNvPicPr preferRelativeResize="0"/>
          <p:nvPr/>
        </p:nvPicPr>
        <p:blipFill rotWithShape="1">
          <a:blip r:embed="rId3">
            <a:alphaModFix/>
          </a:blip>
          <a:srcRect/>
          <a:stretch/>
        </p:blipFill>
        <p:spPr>
          <a:xfrm>
            <a:off x="3810000" y="2895600"/>
            <a:ext cx="4991100" cy="22860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Stereotype </a:t>
            </a:r>
            <a:endParaRPr/>
          </a:p>
        </p:txBody>
      </p:sp>
      <p:sp>
        <p:nvSpPr>
          <p:cNvPr id="924" name="Google Shape;924;p1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An extension of the vocabulary of the UML</a:t>
            </a:r>
            <a:endParaRPr/>
          </a:p>
          <a:p>
            <a:pPr marL="342900" lvl="0" indent="-342900" algn="l" rtl="0">
              <a:spcBef>
                <a:spcPts val="640"/>
              </a:spcBef>
              <a:spcAft>
                <a:spcPts val="1200"/>
              </a:spcAft>
              <a:buClr>
                <a:schemeClr val="dk1"/>
              </a:buClr>
              <a:buSzPts val="3200"/>
              <a:buChar char="●"/>
            </a:pPr>
            <a:r>
              <a:rPr lang="en-US"/>
              <a:t>Allows to create new kinds of building blocks similar to existing ones but specific to your problem</a:t>
            </a:r>
            <a:endParaRPr/>
          </a:p>
        </p:txBody>
      </p:sp>
      <p:pic>
        <p:nvPicPr>
          <p:cNvPr id="925" name="Google Shape;925;p145"/>
          <p:cNvPicPr preferRelativeResize="0"/>
          <p:nvPr/>
        </p:nvPicPr>
        <p:blipFill rotWithShape="1">
          <a:blip r:embed="rId3">
            <a:alphaModFix/>
          </a:blip>
          <a:srcRect/>
          <a:stretch/>
        </p:blipFill>
        <p:spPr>
          <a:xfrm>
            <a:off x="2133600" y="3886199"/>
            <a:ext cx="4953000" cy="268044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Tagged value</a:t>
            </a:r>
            <a:endParaRPr/>
          </a:p>
        </p:txBody>
      </p:sp>
      <p:sp>
        <p:nvSpPr>
          <p:cNvPr id="931" name="Google Shape;931;p1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property of a stereotype</a:t>
            </a:r>
            <a:endParaRPr/>
          </a:p>
          <a:p>
            <a:pPr marL="342900" lvl="0" indent="-342900" algn="l" rtl="0">
              <a:spcBef>
                <a:spcPts val="640"/>
              </a:spcBef>
              <a:spcAft>
                <a:spcPts val="1200"/>
              </a:spcAft>
              <a:buClr>
                <a:schemeClr val="dk1"/>
              </a:buClr>
              <a:buSzPts val="3200"/>
              <a:buChar char="●"/>
            </a:pPr>
            <a:r>
              <a:rPr lang="en-US"/>
              <a:t>Allow to create new information in an element bearing that stereotype</a:t>
            </a:r>
            <a:endParaRPr/>
          </a:p>
        </p:txBody>
      </p:sp>
      <p:pic>
        <p:nvPicPr>
          <p:cNvPr id="932" name="Google Shape;932;p146"/>
          <p:cNvPicPr preferRelativeResize="0"/>
          <p:nvPr/>
        </p:nvPicPr>
        <p:blipFill rotWithShape="1">
          <a:blip r:embed="rId3">
            <a:alphaModFix/>
          </a:blip>
          <a:srcRect/>
          <a:stretch/>
        </p:blipFill>
        <p:spPr>
          <a:xfrm>
            <a:off x="914400" y="3429000"/>
            <a:ext cx="7467600" cy="278771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Constraints </a:t>
            </a:r>
            <a:endParaRPr/>
          </a:p>
        </p:txBody>
      </p:sp>
      <p:sp>
        <p:nvSpPr>
          <p:cNvPr id="938" name="Google Shape;938;p14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Textual specification of the semantics of a UML element</a:t>
            </a:r>
            <a:endParaRPr/>
          </a:p>
          <a:p>
            <a:pPr marL="342900" lvl="0" indent="-342900" algn="l" rtl="0">
              <a:spcBef>
                <a:spcPts val="640"/>
              </a:spcBef>
              <a:spcAft>
                <a:spcPts val="1200"/>
              </a:spcAft>
              <a:buClr>
                <a:schemeClr val="dk1"/>
              </a:buClr>
              <a:buSzPts val="3200"/>
              <a:buChar char="●"/>
            </a:pPr>
            <a:r>
              <a:rPr lang="en-US"/>
              <a:t>Allow to add new rules or to modify existing ones</a:t>
            </a:r>
            <a:endParaRPr/>
          </a:p>
        </p:txBody>
      </p:sp>
      <p:pic>
        <p:nvPicPr>
          <p:cNvPr id="939" name="Google Shape;939;p147"/>
          <p:cNvPicPr preferRelativeResize="0"/>
          <p:nvPr/>
        </p:nvPicPr>
        <p:blipFill rotWithShape="1">
          <a:blip r:embed="rId3">
            <a:alphaModFix/>
          </a:blip>
          <a:srcRect/>
          <a:stretch/>
        </p:blipFill>
        <p:spPr>
          <a:xfrm>
            <a:off x="2057400" y="3352800"/>
            <a:ext cx="5105400" cy="3284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265500" y="1386233"/>
            <a:ext cx="4045200" cy="22344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E36C09"/>
              </a:buClr>
              <a:buSzPts val="4000"/>
              <a:buFont typeface="Calibri"/>
              <a:buNone/>
            </a:pPr>
            <a:r>
              <a:rPr lang="en-US"/>
              <a:t>Unified Modelling Language</a:t>
            </a:r>
            <a:endParaRPr/>
          </a:p>
        </p:txBody>
      </p:sp>
      <p:sp>
        <p:nvSpPr>
          <p:cNvPr id="172" name="Google Shape;172;p30"/>
          <p:cNvSpPr txBox="1">
            <a:spLocks noGrp="1"/>
          </p:cNvSpPr>
          <p:nvPr>
            <p:ph type="body" idx="2"/>
          </p:nvPr>
        </p:nvSpPr>
        <p:spPr>
          <a:xfrm>
            <a:off x="4939500" y="965600"/>
            <a:ext cx="3837000" cy="4926900"/>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rgbClr val="888888"/>
              </a:buClr>
              <a:buSzPts val="2000"/>
              <a:buFont typeface="Calibri"/>
              <a:buAutoNum type="arabicPeriod"/>
            </a:pPr>
            <a:r>
              <a:rPr lang="en-US"/>
              <a:t>Overview of the UML</a:t>
            </a:r>
            <a:endParaRPr/>
          </a:p>
          <a:p>
            <a:pPr marL="457200" lvl="0" indent="-457200" algn="l" rtl="0">
              <a:spcBef>
                <a:spcPts val="400"/>
              </a:spcBef>
              <a:spcAft>
                <a:spcPts val="0"/>
              </a:spcAft>
              <a:buClr>
                <a:srgbClr val="888888"/>
              </a:buClr>
              <a:buSzPts val="2000"/>
              <a:buFont typeface="Calibri"/>
              <a:buAutoNum type="arabicPeriod"/>
            </a:pPr>
            <a:r>
              <a:rPr lang="en-US"/>
              <a:t>Three steps to understanding the UML</a:t>
            </a:r>
            <a:endParaRPr/>
          </a:p>
          <a:p>
            <a:pPr marL="457200" lvl="0" indent="-457200" algn="l" rtl="0">
              <a:spcBef>
                <a:spcPts val="400"/>
              </a:spcBef>
              <a:spcAft>
                <a:spcPts val="0"/>
              </a:spcAft>
              <a:buClr>
                <a:srgbClr val="888888"/>
              </a:buClr>
              <a:buSzPts val="2000"/>
              <a:buFont typeface="Calibri"/>
              <a:buAutoNum type="arabicPeriod"/>
            </a:pPr>
            <a:r>
              <a:rPr lang="en-US"/>
              <a:t>Software architecture</a:t>
            </a:r>
            <a:endParaRPr/>
          </a:p>
          <a:p>
            <a:pPr marL="457200" lvl="0" indent="-457200" algn="l" rtl="0">
              <a:spcBef>
                <a:spcPts val="400"/>
              </a:spcBef>
              <a:spcAft>
                <a:spcPts val="1200"/>
              </a:spcAft>
              <a:buClr>
                <a:srgbClr val="888888"/>
              </a:buClr>
              <a:buSzPts val="2000"/>
              <a:buFont typeface="Calibri"/>
              <a:buAutoNum type="arabicPeriod"/>
            </a:pPr>
            <a:r>
              <a:rPr lang="en-US"/>
              <a:t>The software development process</a:t>
            </a:r>
            <a:endParaRPr/>
          </a:p>
        </p:txBody>
      </p:sp>
      <p:sp>
        <p:nvSpPr>
          <p:cNvPr id="173" name="Google Shape;173;p30"/>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An introduction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The UML is a language(Là 1 ngôn ngữ)</a:t>
            </a:r>
            <a:endParaRPr/>
          </a:p>
        </p:txBody>
      </p:sp>
      <p:sp>
        <p:nvSpPr>
          <p:cNvPr id="179" name="Google Shape;179;p31"/>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77500" lnSpcReduction="20000"/>
          </a:bodyPr>
          <a:lstStyle/>
          <a:p>
            <a:pPr marL="342900" lvl="0" indent="-358140" algn="l" rtl="0">
              <a:spcBef>
                <a:spcPts val="0"/>
              </a:spcBef>
              <a:spcAft>
                <a:spcPts val="0"/>
              </a:spcAft>
              <a:buClr>
                <a:schemeClr val="dk1"/>
              </a:buClr>
              <a:buSzPts val="3200"/>
              <a:buChar char="●"/>
            </a:pPr>
            <a:r>
              <a:rPr lang="en-US"/>
              <a:t>A </a:t>
            </a:r>
            <a:r>
              <a:rPr lang="en-US">
                <a:solidFill>
                  <a:srgbClr val="FF0000"/>
                </a:solidFill>
              </a:rPr>
              <a:t>language</a:t>
            </a:r>
            <a:r>
              <a:rPr lang="en-US"/>
              <a:t> provides a vocabulary and the rules for combining words in that vocabulary for the purpose of communication</a:t>
            </a:r>
            <a:endParaRPr/>
          </a:p>
          <a:p>
            <a:pPr marL="342900" lvl="0" indent="-358140" algn="l" rtl="0">
              <a:spcBef>
                <a:spcPts val="592"/>
              </a:spcBef>
              <a:spcAft>
                <a:spcPts val="0"/>
              </a:spcAft>
              <a:buClr>
                <a:schemeClr val="dk1"/>
              </a:buClr>
              <a:buSzPts val="3200"/>
              <a:buChar char="●"/>
            </a:pPr>
            <a:r>
              <a:rPr lang="en-US"/>
              <a:t>A </a:t>
            </a:r>
            <a:r>
              <a:rPr lang="en-US">
                <a:solidFill>
                  <a:srgbClr val="FF0000"/>
                </a:solidFill>
              </a:rPr>
              <a:t>modeling language </a:t>
            </a:r>
            <a:r>
              <a:rPr lang="en-US"/>
              <a:t>is a language whose vocabulary and rules focus on the conceptual and physical representation of a system</a:t>
            </a:r>
            <a:endParaRPr/>
          </a:p>
          <a:p>
            <a:pPr marL="342900" lvl="0" indent="-358140" algn="l" rtl="0">
              <a:spcBef>
                <a:spcPts val="592"/>
              </a:spcBef>
              <a:spcAft>
                <a:spcPts val="1200"/>
              </a:spcAft>
              <a:buClr>
                <a:schemeClr val="dk1"/>
              </a:buClr>
              <a:buSzPts val="3200"/>
              <a:buChar char="●"/>
            </a:pPr>
            <a:r>
              <a:rPr lang="en-US"/>
              <a:t>The </a:t>
            </a:r>
            <a:r>
              <a:rPr lang="en-US">
                <a:solidFill>
                  <a:srgbClr val="FF0000"/>
                </a:solidFill>
              </a:rPr>
              <a:t>vocabulary and rules </a:t>
            </a:r>
            <a:r>
              <a:rPr lang="en-US"/>
              <a:t>of a language such as the UML tell you how to create and read well-formed models, but they do not tell you what you should create and when you should create them</a:t>
            </a:r>
          </a:p>
          <a:p>
            <a:pPr marL="342900" lvl="0" indent="-358140" algn="l" rtl="0">
              <a:spcBef>
                <a:spcPts val="592"/>
              </a:spcBef>
              <a:spcAft>
                <a:spcPts val="1200"/>
              </a:spcAft>
              <a:buClr>
                <a:schemeClr val="dk1"/>
              </a:buClr>
              <a:buSzPts val="3200"/>
              <a:buChar char="●"/>
            </a:pPr>
            <a:r>
              <a:rPr lang="en-US"/>
              <a:t>----------------------------------------------------------------------------------------------------------</a:t>
            </a:r>
          </a:p>
          <a:p>
            <a:pPr marL="342900" lvl="0" indent="-358140" algn="l" rtl="0">
              <a:spcBef>
                <a:spcPts val="592"/>
              </a:spcBef>
              <a:spcAft>
                <a:spcPts val="1200"/>
              </a:spcAft>
              <a:buClr>
                <a:schemeClr val="dk1"/>
              </a:buClr>
              <a:buSzPts val="3200"/>
              <a:buChar char="●"/>
            </a:pPr>
            <a:r>
              <a:rPr lang="vi-VN"/>
              <a:t>Một ngôn ngữ cung cấp một từ vựng và các quy tắc để kết hợp các từ trong từ vựng đó với mục đích giao tiếp</a:t>
            </a:r>
            <a:endParaRPr lang="en-US"/>
          </a:p>
          <a:p>
            <a:pPr marL="342900" lvl="0" indent="-358140" algn="l" rtl="0">
              <a:spcBef>
                <a:spcPts val="592"/>
              </a:spcBef>
              <a:spcAft>
                <a:spcPts val="1200"/>
              </a:spcAft>
              <a:buClr>
                <a:schemeClr val="dk1"/>
              </a:buClr>
              <a:buSzPts val="3200"/>
              <a:buChar char="●"/>
            </a:pPr>
            <a:r>
              <a:rPr lang="vi-VN"/>
              <a:t>Ngôn ngữ mô hình hóa là ngôn ngữ có từ vựng và quy tắc tập trung vào việc biểu diễn khái niệm và vật lý của một hệ thống</a:t>
            </a:r>
            <a:endParaRPr lang="en-US"/>
          </a:p>
          <a:p>
            <a:pPr marL="342900" lvl="0" indent="-358140" algn="l" rtl="0">
              <a:spcBef>
                <a:spcPts val="592"/>
              </a:spcBef>
              <a:spcAft>
                <a:spcPts val="1200"/>
              </a:spcAft>
              <a:buClr>
                <a:schemeClr val="dk1"/>
              </a:buClr>
              <a:buSzPts val="3200"/>
              <a:buChar char="●"/>
            </a:pPr>
            <a:r>
              <a:rPr lang="vi-VN"/>
              <a:t>Từ vựng và quy tắc của một ngôn ngữ chẳng hạn như UML cho bạn biết cách tạo và đọc các mô hình đã được định dạng tốt, nhưng chúng không cho bạn biết bạn nên tạo gì và khi nào bạn nên tạo chúng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UML is a language for(Là 1 ngôn ngữ dành cho)</a:t>
            </a:r>
            <a:endParaRPr/>
          </a:p>
        </p:txBody>
      </p:sp>
      <p:sp>
        <p:nvSpPr>
          <p:cNvPr id="185" name="Google Shape;185;p32"/>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32500" lnSpcReduction="20000"/>
          </a:bodyPr>
          <a:lstStyle/>
          <a:p>
            <a:pPr marL="342900" lvl="0" indent="-327660" algn="l" rtl="0">
              <a:spcBef>
                <a:spcPts val="0"/>
              </a:spcBef>
              <a:spcAft>
                <a:spcPts val="0"/>
              </a:spcAft>
              <a:buClr>
                <a:schemeClr val="dk1"/>
              </a:buClr>
              <a:buSzPct val="177777"/>
              <a:buChar char="●"/>
            </a:pPr>
            <a:r>
              <a:rPr lang="en-US"/>
              <a:t>Visualizing</a:t>
            </a:r>
            <a:endParaRPr/>
          </a:p>
          <a:p>
            <a:pPr marL="342900" lvl="0" indent="-327660" algn="l" rtl="0">
              <a:spcBef>
                <a:spcPts val="640"/>
              </a:spcBef>
              <a:spcAft>
                <a:spcPts val="0"/>
              </a:spcAft>
              <a:buClr>
                <a:schemeClr val="dk1"/>
              </a:buClr>
              <a:buSzPct val="177777"/>
              <a:buChar char="●"/>
            </a:pPr>
            <a:r>
              <a:rPr lang="en-US"/>
              <a:t>Specifying</a:t>
            </a:r>
            <a:endParaRPr/>
          </a:p>
          <a:p>
            <a:pPr marL="342900" lvl="0" indent="-327660" algn="l" rtl="0">
              <a:spcBef>
                <a:spcPts val="640"/>
              </a:spcBef>
              <a:spcAft>
                <a:spcPts val="0"/>
              </a:spcAft>
              <a:buClr>
                <a:schemeClr val="dk1"/>
              </a:buClr>
              <a:buSzPct val="177777"/>
              <a:buChar char="●"/>
            </a:pPr>
            <a:r>
              <a:rPr lang="en-US"/>
              <a:t>Constructing</a:t>
            </a:r>
            <a:endParaRPr/>
          </a:p>
          <a:p>
            <a:pPr marL="342900" lvl="0" indent="-327660" algn="l" rtl="0">
              <a:spcBef>
                <a:spcPts val="640"/>
              </a:spcBef>
              <a:spcAft>
                <a:spcPts val="0"/>
              </a:spcAft>
              <a:buClr>
                <a:schemeClr val="dk1"/>
              </a:buClr>
              <a:buSzPct val="177777"/>
              <a:buChar char="●"/>
            </a:pPr>
            <a:r>
              <a:rPr lang="en-US"/>
              <a:t>Documenting </a:t>
            </a:r>
            <a:endParaRPr/>
          </a:p>
          <a:p>
            <a:pPr marL="742950" lvl="1" indent="-272415" algn="l" rtl="0">
              <a:spcBef>
                <a:spcPts val="560"/>
              </a:spcBef>
              <a:spcAft>
                <a:spcPts val="0"/>
              </a:spcAft>
              <a:buClr>
                <a:schemeClr val="dk1"/>
              </a:buClr>
              <a:buSzPct val="200000"/>
              <a:buChar char="○"/>
            </a:pPr>
            <a:r>
              <a:rPr lang="en-US"/>
              <a:t>Requirements</a:t>
            </a:r>
            <a:endParaRPr/>
          </a:p>
          <a:p>
            <a:pPr marL="742950" lvl="1" indent="-272415" algn="l" rtl="0">
              <a:spcBef>
                <a:spcPts val="560"/>
              </a:spcBef>
              <a:spcAft>
                <a:spcPts val="0"/>
              </a:spcAft>
              <a:buClr>
                <a:schemeClr val="dk1"/>
              </a:buClr>
              <a:buSzPct val="200000"/>
              <a:buChar char="○"/>
            </a:pPr>
            <a:r>
              <a:rPr lang="en-US"/>
              <a:t>Architecture</a:t>
            </a:r>
            <a:endParaRPr/>
          </a:p>
          <a:p>
            <a:pPr marL="742950" lvl="1" indent="-272415" algn="l" rtl="0">
              <a:spcBef>
                <a:spcPts val="560"/>
              </a:spcBef>
              <a:spcAft>
                <a:spcPts val="0"/>
              </a:spcAft>
              <a:buClr>
                <a:schemeClr val="dk1"/>
              </a:buClr>
              <a:buSzPct val="200000"/>
              <a:buChar char="○"/>
            </a:pPr>
            <a:r>
              <a:rPr lang="en-US"/>
              <a:t>Design</a:t>
            </a:r>
            <a:endParaRPr/>
          </a:p>
          <a:p>
            <a:pPr marL="742950" lvl="1" indent="-272415" algn="l" rtl="0">
              <a:spcBef>
                <a:spcPts val="560"/>
              </a:spcBef>
              <a:spcAft>
                <a:spcPts val="0"/>
              </a:spcAft>
              <a:buClr>
                <a:schemeClr val="dk1"/>
              </a:buClr>
              <a:buSzPct val="200000"/>
              <a:buChar char="○"/>
            </a:pPr>
            <a:r>
              <a:rPr lang="en-US"/>
              <a:t>Source code</a:t>
            </a:r>
            <a:endParaRPr/>
          </a:p>
          <a:p>
            <a:pPr marL="742950" lvl="1" indent="-272415" algn="l" rtl="0">
              <a:spcBef>
                <a:spcPts val="560"/>
              </a:spcBef>
              <a:spcAft>
                <a:spcPts val="1200"/>
              </a:spcAft>
              <a:buClr>
                <a:schemeClr val="dk1"/>
              </a:buClr>
              <a:buSzPct val="200000"/>
              <a:buChar char="○"/>
            </a:pPr>
            <a:r>
              <a:rPr lang="en-US"/>
              <a:t>Project plans, …</a:t>
            </a:r>
          </a:p>
          <a:p>
            <a:pPr marL="742950" lvl="1" indent="-272415" algn="l" rtl="0">
              <a:spcBef>
                <a:spcPts val="560"/>
              </a:spcBef>
              <a:spcAft>
                <a:spcPts val="1200"/>
              </a:spcAft>
              <a:buClr>
                <a:schemeClr val="dk1"/>
              </a:buClr>
              <a:buSzPct val="200000"/>
              <a:buChar char="○"/>
            </a:pPr>
            <a:r>
              <a:rPr lang="en-US"/>
              <a:t>--------------------------------------------------------------------------------------------------------------------------</a:t>
            </a:r>
          </a:p>
          <a:p>
            <a:pPr marL="742950" lvl="1" indent="-272415" algn="l" rtl="0">
              <a:spcBef>
                <a:spcPts val="560"/>
              </a:spcBef>
              <a:spcAft>
                <a:spcPts val="1200"/>
              </a:spcAft>
              <a:buClr>
                <a:schemeClr val="dk1"/>
              </a:buClr>
              <a:buSzPct val="200000"/>
              <a:buChar char="○"/>
            </a:pPr>
            <a:r>
              <a:rPr lang="vi-VN"/>
              <a:t>Hình dung</a:t>
            </a:r>
            <a:endParaRPr lang="en-US"/>
          </a:p>
          <a:p>
            <a:pPr marL="742950" lvl="1" indent="-272415" algn="l" rtl="0">
              <a:spcBef>
                <a:spcPts val="560"/>
              </a:spcBef>
              <a:spcAft>
                <a:spcPts val="1200"/>
              </a:spcAft>
              <a:buClr>
                <a:schemeClr val="dk1"/>
              </a:buClr>
              <a:buSzPct val="200000"/>
              <a:buChar char="○"/>
            </a:pPr>
            <a:r>
              <a:rPr lang="en-US"/>
              <a:t>,</a:t>
            </a:r>
            <a:r>
              <a:rPr lang="vi-VN"/>
              <a:t>Xác định</a:t>
            </a:r>
            <a:endParaRPr lang="en-US"/>
          </a:p>
          <a:p>
            <a:pPr marL="742950" lvl="1" indent="-272415" algn="l" rtl="0">
              <a:spcBef>
                <a:spcPts val="560"/>
              </a:spcBef>
              <a:spcAft>
                <a:spcPts val="1200"/>
              </a:spcAft>
              <a:buClr>
                <a:schemeClr val="dk1"/>
              </a:buClr>
              <a:buSzPct val="200000"/>
              <a:buChar char="○"/>
            </a:pPr>
            <a:r>
              <a:rPr lang="vi-VN"/>
              <a:t>Cấu </a:t>
            </a:r>
            <a:r>
              <a:rPr lang="en-US"/>
              <a:t>,</a:t>
            </a:r>
            <a:r>
              <a:rPr lang="vi-VN"/>
              <a:t>tạo</a:t>
            </a:r>
            <a:endParaRPr lang="en-US"/>
          </a:p>
          <a:p>
            <a:pPr marL="742950" lvl="1" indent="-272415" algn="l" rtl="0">
              <a:spcBef>
                <a:spcPts val="560"/>
              </a:spcBef>
              <a:spcAft>
                <a:spcPts val="1200"/>
              </a:spcAft>
              <a:buClr>
                <a:schemeClr val="dk1"/>
              </a:buClr>
              <a:buSzPct val="200000"/>
              <a:buChar char="○"/>
            </a:pPr>
            <a:r>
              <a:rPr lang="vi-VN"/>
              <a:t>Lập hồ sơYêu cầu</a:t>
            </a:r>
            <a:endParaRPr lang="en-US"/>
          </a:p>
          <a:p>
            <a:pPr marL="742950" lvl="1" indent="-272415" algn="l" rtl="0">
              <a:spcBef>
                <a:spcPts val="560"/>
              </a:spcBef>
              <a:spcAft>
                <a:spcPts val="1200"/>
              </a:spcAft>
              <a:buClr>
                <a:schemeClr val="dk1"/>
              </a:buClr>
              <a:buSzPct val="200000"/>
              <a:buChar char="○"/>
            </a:pPr>
            <a:r>
              <a:rPr lang="vi-VN"/>
              <a:t>Ngành kiến ​​​​trúc</a:t>
            </a:r>
            <a:endParaRPr lang="en-US"/>
          </a:p>
          <a:p>
            <a:pPr marL="742950" lvl="1" indent="-272415" algn="l" rtl="0">
              <a:spcBef>
                <a:spcPts val="560"/>
              </a:spcBef>
              <a:spcAft>
                <a:spcPts val="1200"/>
              </a:spcAft>
              <a:buClr>
                <a:schemeClr val="dk1"/>
              </a:buClr>
              <a:buSzPct val="200000"/>
              <a:buChar char="○"/>
            </a:pPr>
            <a:r>
              <a:rPr lang="vi-VN"/>
              <a:t>Thiết kế</a:t>
            </a:r>
            <a:endParaRPr lang="en-US"/>
          </a:p>
          <a:p>
            <a:pPr marL="742950" lvl="1" indent="-272415" algn="l" rtl="0">
              <a:spcBef>
                <a:spcPts val="560"/>
              </a:spcBef>
              <a:spcAft>
                <a:spcPts val="1200"/>
              </a:spcAft>
              <a:buClr>
                <a:schemeClr val="dk1"/>
              </a:buClr>
              <a:buSzPct val="200000"/>
              <a:buChar char="○"/>
            </a:pPr>
            <a:r>
              <a:rPr lang="vi-VN"/>
              <a:t>Mã nguồn</a:t>
            </a:r>
            <a:endParaRPr lang="en-US"/>
          </a:p>
          <a:p>
            <a:pPr marL="742950" lvl="1" indent="-272415" algn="l" rtl="0">
              <a:spcBef>
                <a:spcPts val="560"/>
              </a:spcBef>
              <a:spcAft>
                <a:spcPts val="1200"/>
              </a:spcAft>
              <a:buClr>
                <a:schemeClr val="dk1"/>
              </a:buClr>
              <a:buSzPct val="200000"/>
              <a:buChar char="○"/>
            </a:pPr>
            <a:r>
              <a:rPr lang="vi-VN"/>
              <a:t>Các kế hoạch dự án,…</a:t>
            </a:r>
            <a:endParaRPr lang="en-US"/>
          </a:p>
          <a:p>
            <a:pPr marL="742950" lvl="1" indent="-272415" algn="l" rtl="0">
              <a:spcBef>
                <a:spcPts val="560"/>
              </a:spcBef>
              <a:spcAft>
                <a:spcPts val="1200"/>
              </a:spcAft>
              <a:buClr>
                <a:schemeClr val="dk1"/>
              </a:buClr>
              <a:buSzPct val="200000"/>
              <a:buChar char="○"/>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Where can the UML be used?(Có được sử dụng ở đâu)</a:t>
            </a:r>
            <a:endParaRPr/>
          </a:p>
        </p:txBody>
      </p:sp>
      <p:sp>
        <p:nvSpPr>
          <p:cNvPr id="191" name="Google Shape;191;p33"/>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ts val="3200"/>
              <a:buChar char="●"/>
            </a:pPr>
            <a:r>
              <a:rPr lang="en-US"/>
              <a:t>Enterprise information systems</a:t>
            </a:r>
            <a:endParaRPr/>
          </a:p>
          <a:p>
            <a:pPr marL="342900" lvl="0" indent="-342900" algn="l" rtl="0">
              <a:spcBef>
                <a:spcPts val="640"/>
              </a:spcBef>
              <a:spcAft>
                <a:spcPts val="0"/>
              </a:spcAft>
              <a:buClr>
                <a:schemeClr val="dk1"/>
              </a:buClr>
              <a:buSzPts val="3200"/>
              <a:buChar char="●"/>
            </a:pPr>
            <a:r>
              <a:rPr lang="en-US"/>
              <a:t>Banking and financial services</a:t>
            </a:r>
            <a:endParaRPr/>
          </a:p>
          <a:p>
            <a:pPr marL="342900" lvl="0" indent="-342900" algn="l" rtl="0">
              <a:spcBef>
                <a:spcPts val="640"/>
              </a:spcBef>
              <a:spcAft>
                <a:spcPts val="0"/>
              </a:spcAft>
              <a:buClr>
                <a:schemeClr val="dk1"/>
              </a:buClr>
              <a:buSzPts val="3200"/>
              <a:buChar char="●"/>
            </a:pPr>
            <a:r>
              <a:rPr lang="en-US"/>
              <a:t>Telecommunications</a:t>
            </a:r>
            <a:endParaRPr/>
          </a:p>
          <a:p>
            <a:pPr marL="342900" lvl="0" indent="-342900" algn="l" rtl="0">
              <a:spcBef>
                <a:spcPts val="640"/>
              </a:spcBef>
              <a:spcAft>
                <a:spcPts val="0"/>
              </a:spcAft>
              <a:buClr>
                <a:schemeClr val="dk1"/>
              </a:buClr>
              <a:buSzPts val="3200"/>
              <a:buChar char="●"/>
            </a:pPr>
            <a:r>
              <a:rPr lang="en-US"/>
              <a:t>Transportation</a:t>
            </a:r>
            <a:endParaRP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en-US"/>
              <a:t>Hệ thống thông tin doanh nghiệp</a:t>
            </a:r>
          </a:p>
          <a:p>
            <a:pPr marL="342900" lvl="0" indent="-342900" algn="l" rtl="0">
              <a:spcBef>
                <a:spcPts val="640"/>
              </a:spcBef>
              <a:spcAft>
                <a:spcPts val="1200"/>
              </a:spcAft>
              <a:buClr>
                <a:schemeClr val="dk1"/>
              </a:buClr>
              <a:buSzPts val="3200"/>
              <a:buChar char="●"/>
            </a:pPr>
            <a:r>
              <a:rPr lang="en-US"/>
              <a:t>Dịch vụ tài chính ngân hang</a:t>
            </a:r>
          </a:p>
          <a:p>
            <a:pPr marL="342900" lvl="0" indent="-342900" algn="l" rtl="0">
              <a:spcBef>
                <a:spcPts val="640"/>
              </a:spcBef>
              <a:spcAft>
                <a:spcPts val="1200"/>
              </a:spcAft>
              <a:buClr>
                <a:schemeClr val="dk1"/>
              </a:buClr>
              <a:buSzPts val="3200"/>
              <a:buChar char="●"/>
            </a:pPr>
            <a:r>
              <a:rPr lang="en-US"/>
              <a:t>Viễn thông</a:t>
            </a:r>
          </a:p>
          <a:p>
            <a:pPr marL="342900" lvl="0" indent="-342900" algn="l" rtl="0">
              <a:spcBef>
                <a:spcPts val="640"/>
              </a:spcBef>
              <a:spcAft>
                <a:spcPts val="1200"/>
              </a:spcAft>
              <a:buClr>
                <a:schemeClr val="dk1"/>
              </a:buClr>
              <a:buSzPts val="3200"/>
              <a:buChar char="●"/>
            </a:pPr>
            <a:r>
              <a:rPr lang="en-US"/>
              <a:t>Vận chuyển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Conceptual model of the UML(Mô hình khái  niệm của UML)</a:t>
            </a:r>
            <a:endParaRPr/>
          </a:p>
        </p:txBody>
      </p:sp>
      <p:sp>
        <p:nvSpPr>
          <p:cNvPr id="197" name="Google Shape;197;p34"/>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Basic building blocks</a:t>
            </a:r>
            <a:endParaRPr/>
          </a:p>
          <a:p>
            <a:pPr marL="342900" lvl="0" indent="-342900" algn="l" rtl="0">
              <a:spcBef>
                <a:spcPts val="640"/>
              </a:spcBef>
              <a:spcAft>
                <a:spcPts val="0"/>
              </a:spcAft>
              <a:buClr>
                <a:schemeClr val="dk1"/>
              </a:buClr>
              <a:buSzPts val="3200"/>
              <a:buChar char="●"/>
            </a:pPr>
            <a:r>
              <a:rPr lang="en-US"/>
              <a:t>Rules that dictate how those building blocks may be put together</a:t>
            </a:r>
            <a:endParaRPr/>
          </a:p>
          <a:p>
            <a:pPr marL="342900" lvl="0" indent="-342900" algn="l" rtl="0">
              <a:spcBef>
                <a:spcPts val="640"/>
              </a:spcBef>
              <a:spcAft>
                <a:spcPts val="1200"/>
              </a:spcAft>
              <a:buClr>
                <a:schemeClr val="dk1"/>
              </a:buClr>
              <a:buSzPts val="3200"/>
              <a:buChar char="●"/>
            </a:pPr>
            <a:r>
              <a:rPr lang="en-US"/>
              <a:t>Some common mechanism – apply throughout the UML</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Các khối xây dựng cơ bản</a:t>
            </a:r>
            <a:endParaRPr lang="en-US"/>
          </a:p>
          <a:p>
            <a:pPr marL="342900" lvl="0" indent="-342900" algn="l" rtl="0">
              <a:spcBef>
                <a:spcPts val="640"/>
              </a:spcBef>
              <a:spcAft>
                <a:spcPts val="1200"/>
              </a:spcAft>
              <a:buClr>
                <a:schemeClr val="dk1"/>
              </a:buClr>
              <a:buSzPts val="3200"/>
              <a:buChar char="●"/>
            </a:pPr>
            <a:r>
              <a:rPr lang="vi-VN"/>
              <a:t>Các quy tắc chỉ định cách các khối xây dựng đó có thể được ghép lại với nhau</a:t>
            </a:r>
            <a:endParaRPr lang="en-US"/>
          </a:p>
          <a:p>
            <a:pPr marL="342900" lvl="0" indent="-342900" algn="l" rtl="0">
              <a:spcBef>
                <a:spcPts val="640"/>
              </a:spcBef>
              <a:spcAft>
                <a:spcPts val="1200"/>
              </a:spcAft>
              <a:buClr>
                <a:schemeClr val="dk1"/>
              </a:buClr>
              <a:buSzPts val="3200"/>
              <a:buChar char="●"/>
            </a:pPr>
            <a:r>
              <a:rPr lang="vi-VN"/>
              <a:t>Một số cơ chế chung - áp dụng trong toàn bộ UML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References </a:t>
            </a:r>
            <a:endParaRPr/>
          </a:p>
        </p:txBody>
      </p:sp>
      <p:pic>
        <p:nvPicPr>
          <p:cNvPr id="92" name="Google Shape;92;p17"/>
          <p:cNvPicPr preferRelativeResize="0">
            <a:picLocks noGrp="1"/>
          </p:cNvPicPr>
          <p:nvPr>
            <p:ph type="body" idx="1"/>
          </p:nvPr>
        </p:nvPicPr>
        <p:blipFill rotWithShape="1">
          <a:blip r:embed="rId3">
            <a:alphaModFix/>
          </a:blip>
          <a:srcRect/>
          <a:stretch/>
        </p:blipFill>
        <p:spPr>
          <a:xfrm>
            <a:off x="728662" y="1600994"/>
            <a:ext cx="3495675" cy="4524375"/>
          </a:xfrm>
          <a:prstGeom prst="rect">
            <a:avLst/>
          </a:prstGeom>
          <a:noFill/>
          <a:ln>
            <a:noFill/>
          </a:ln>
        </p:spPr>
      </p:pic>
      <p:pic>
        <p:nvPicPr>
          <p:cNvPr id="93" name="Google Shape;93;p17"/>
          <p:cNvPicPr preferRelativeResize="0">
            <a:picLocks noGrp="1"/>
          </p:cNvPicPr>
          <p:nvPr>
            <p:ph type="body" idx="2"/>
          </p:nvPr>
        </p:nvPicPr>
        <p:blipFill rotWithShape="1">
          <a:blip r:embed="rId4">
            <a:alphaModFix/>
          </a:blip>
          <a:srcRect/>
          <a:stretch/>
        </p:blipFill>
        <p:spPr>
          <a:xfrm>
            <a:off x="4891087" y="1605756"/>
            <a:ext cx="3552825" cy="451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Building blocks</a:t>
            </a:r>
            <a:endParaRPr/>
          </a:p>
        </p:txBody>
      </p:sp>
      <p:sp>
        <p:nvSpPr>
          <p:cNvPr id="203" name="Google Shape;203;p35"/>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Clr>
                <a:schemeClr val="dk1"/>
              </a:buClr>
              <a:buSzPts val="3200"/>
              <a:buFont typeface="Calibri"/>
              <a:buAutoNum type="arabicPeriod"/>
            </a:pPr>
            <a:r>
              <a:rPr lang="en-US"/>
              <a:t>Things: abstractions that are first-class citizens in a model</a:t>
            </a:r>
            <a:endParaRPr/>
          </a:p>
          <a:p>
            <a:pPr marL="514350" lvl="0" indent="-514350" algn="l" rtl="0">
              <a:spcBef>
                <a:spcPts val="640"/>
              </a:spcBef>
              <a:spcAft>
                <a:spcPts val="0"/>
              </a:spcAft>
              <a:buClr>
                <a:schemeClr val="dk1"/>
              </a:buClr>
              <a:buSzPts val="3200"/>
              <a:buFont typeface="Calibri"/>
              <a:buAutoNum type="arabicPeriod"/>
            </a:pPr>
            <a:r>
              <a:rPr lang="en-US"/>
              <a:t>Relationships: tie these things together</a:t>
            </a:r>
            <a:endParaRPr/>
          </a:p>
          <a:p>
            <a:pPr marL="514350" lvl="0" indent="-514350" algn="l" rtl="0">
              <a:spcBef>
                <a:spcPts val="640"/>
              </a:spcBef>
              <a:spcAft>
                <a:spcPts val="1200"/>
              </a:spcAft>
              <a:buClr>
                <a:schemeClr val="dk1"/>
              </a:buClr>
              <a:buSzPts val="3200"/>
              <a:buFont typeface="Calibri"/>
              <a:buAutoNum type="arabicPeriod"/>
            </a:pPr>
            <a:r>
              <a:rPr lang="en-US"/>
              <a:t>Diagrams: group interesting collections of things</a:t>
            </a:r>
          </a:p>
          <a:p>
            <a:pPr marL="514350" lvl="0" indent="-514350" algn="l" rtl="0">
              <a:spcBef>
                <a:spcPts val="640"/>
              </a:spcBef>
              <a:spcAft>
                <a:spcPts val="1200"/>
              </a:spcAft>
              <a:buClr>
                <a:schemeClr val="dk1"/>
              </a:buClr>
              <a:buSzPts val="3200"/>
              <a:buFont typeface="Calibri"/>
              <a:buAutoNum type="arabicPeriod"/>
            </a:pPr>
            <a:r>
              <a:rPr lang="en-US"/>
              <a:t>---------------------------------------------------------------------------------------------------</a:t>
            </a:r>
          </a:p>
          <a:p>
            <a:pPr marL="514350" lvl="0" indent="-514350" algn="l" rtl="0">
              <a:spcBef>
                <a:spcPts val="640"/>
              </a:spcBef>
              <a:spcAft>
                <a:spcPts val="1200"/>
              </a:spcAft>
              <a:buClr>
                <a:schemeClr val="dk1"/>
              </a:buClr>
              <a:buSzPts val="3200"/>
              <a:buFont typeface="Calibri"/>
              <a:buAutoNum type="arabicPeriod"/>
            </a:pPr>
            <a:r>
              <a:rPr lang="vi-VN"/>
              <a:t>Những thứ: trừu tượng là những công dân hạng nhất trong một mô hình</a:t>
            </a:r>
            <a:endParaRPr lang="en-US"/>
          </a:p>
          <a:p>
            <a:pPr marL="514350" lvl="0" indent="-514350" algn="l" rtl="0">
              <a:spcBef>
                <a:spcPts val="640"/>
              </a:spcBef>
              <a:spcAft>
                <a:spcPts val="1200"/>
              </a:spcAft>
              <a:buClr>
                <a:schemeClr val="dk1"/>
              </a:buClr>
              <a:buSzPts val="3200"/>
              <a:buFont typeface="Calibri"/>
              <a:buAutoNum type="arabicPeriod"/>
            </a:pPr>
            <a:r>
              <a:rPr lang="vi-VN"/>
              <a:t>Mối quan hệ: gắn kết những điều này lại với nhau</a:t>
            </a:r>
            <a:endParaRPr lang="en-US"/>
          </a:p>
          <a:p>
            <a:pPr marL="514350" lvl="0" indent="-514350" algn="l" rtl="0">
              <a:spcBef>
                <a:spcPts val="640"/>
              </a:spcBef>
              <a:spcAft>
                <a:spcPts val="1200"/>
              </a:spcAft>
              <a:buClr>
                <a:schemeClr val="dk1"/>
              </a:buClr>
              <a:buSzPts val="3200"/>
              <a:buFont typeface="Calibri"/>
              <a:buAutoNum type="arabicPeriod"/>
            </a:pPr>
            <a:r>
              <a:rPr lang="vi-VN"/>
              <a:t>Sơ đồ: nhóm các bộ sưu tập thú vị của những thứ</a:t>
            </a:r>
            <a:endParaRPr lang="en-US"/>
          </a:p>
          <a:p>
            <a:pPr marL="514350" lvl="0" indent="-514350" algn="l" rtl="0">
              <a:spcBef>
                <a:spcPts val="640"/>
              </a:spcBef>
              <a:spcAft>
                <a:spcPts val="1200"/>
              </a:spcAft>
              <a:buClr>
                <a:schemeClr val="dk1"/>
              </a:buClr>
              <a:buSzPts val="3200"/>
              <a:buFont typeface="Calibri"/>
              <a:buAutoNum type="arabicPeriod"/>
            </a:pPr>
            <a:endParaRPr lang="en-US"/>
          </a:p>
          <a:p>
            <a:pPr marL="514350" lvl="0" indent="-514350" algn="l" rtl="0">
              <a:spcBef>
                <a:spcPts val="640"/>
              </a:spcBef>
              <a:spcAft>
                <a:spcPts val="1200"/>
              </a:spcAft>
              <a:buClr>
                <a:schemeClr val="dk1"/>
              </a:buClr>
              <a:buSzPts val="3200"/>
              <a:buFont typeface="Calibri"/>
              <a:buAutoNum type="arabicPeriod"/>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Things in the UML(Những thứ trong UML)</a:t>
            </a:r>
            <a:endParaRPr/>
          </a:p>
        </p:txBody>
      </p:sp>
      <p:sp>
        <p:nvSpPr>
          <p:cNvPr id="209" name="Google Shape;209;p36"/>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lnSpcReduction="10000"/>
          </a:bodyPr>
          <a:lstStyle/>
          <a:p>
            <a:pPr marL="514350" lvl="0" indent="-514350" algn="l" rtl="0">
              <a:spcBef>
                <a:spcPts val="0"/>
              </a:spcBef>
              <a:spcAft>
                <a:spcPts val="0"/>
              </a:spcAft>
              <a:buClr>
                <a:schemeClr val="dk1"/>
              </a:buClr>
              <a:buSzPts val="3200"/>
              <a:buFont typeface="Calibri"/>
              <a:buAutoNum type="arabicPeriod"/>
            </a:pPr>
            <a:r>
              <a:rPr lang="en-US"/>
              <a:t>Structural things</a:t>
            </a:r>
            <a:endParaRPr/>
          </a:p>
          <a:p>
            <a:pPr marL="514350" lvl="0" indent="-514350" algn="l" rtl="0">
              <a:spcBef>
                <a:spcPts val="640"/>
              </a:spcBef>
              <a:spcAft>
                <a:spcPts val="0"/>
              </a:spcAft>
              <a:buClr>
                <a:schemeClr val="dk1"/>
              </a:buClr>
              <a:buSzPts val="3200"/>
              <a:buFont typeface="Calibri"/>
              <a:buAutoNum type="arabicPeriod"/>
            </a:pPr>
            <a:r>
              <a:rPr lang="en-US"/>
              <a:t>Behavioral things</a:t>
            </a:r>
            <a:endParaRPr/>
          </a:p>
          <a:p>
            <a:pPr marL="514350" lvl="0" indent="-514350" algn="l" rtl="0">
              <a:spcBef>
                <a:spcPts val="640"/>
              </a:spcBef>
              <a:spcAft>
                <a:spcPts val="0"/>
              </a:spcAft>
              <a:buClr>
                <a:schemeClr val="dk1"/>
              </a:buClr>
              <a:buSzPts val="3200"/>
              <a:buFont typeface="Calibri"/>
              <a:buAutoNum type="arabicPeriod"/>
            </a:pPr>
            <a:r>
              <a:rPr lang="en-US"/>
              <a:t>Grouping things</a:t>
            </a:r>
            <a:endParaRPr/>
          </a:p>
          <a:p>
            <a:pPr marL="514350" lvl="0" indent="-514350" algn="l" rtl="0">
              <a:spcBef>
                <a:spcPts val="640"/>
              </a:spcBef>
              <a:spcAft>
                <a:spcPts val="1200"/>
              </a:spcAft>
              <a:buClr>
                <a:schemeClr val="dk1"/>
              </a:buClr>
              <a:buSzPts val="3200"/>
              <a:buFont typeface="Calibri"/>
              <a:buAutoNum type="arabicPeriod"/>
            </a:pPr>
            <a:r>
              <a:rPr lang="en-US"/>
              <a:t>Annotational things</a:t>
            </a:r>
          </a:p>
          <a:p>
            <a:pPr marL="514350" lvl="0" indent="-514350" algn="l" rtl="0">
              <a:spcBef>
                <a:spcPts val="640"/>
              </a:spcBef>
              <a:spcAft>
                <a:spcPts val="1200"/>
              </a:spcAft>
              <a:buClr>
                <a:schemeClr val="dk1"/>
              </a:buClr>
              <a:buSzPts val="3200"/>
              <a:buFont typeface="Calibri"/>
              <a:buAutoNum type="arabicPeriod"/>
            </a:pPr>
            <a:r>
              <a:rPr lang="en-US"/>
              <a:t>------------------------------------------------------------------------------------</a:t>
            </a:r>
          </a:p>
          <a:p>
            <a:pPr marL="514350" lvl="0" indent="-514350" algn="l" rtl="0">
              <a:spcBef>
                <a:spcPts val="640"/>
              </a:spcBef>
              <a:spcAft>
                <a:spcPts val="1200"/>
              </a:spcAft>
              <a:buClr>
                <a:schemeClr val="dk1"/>
              </a:buClr>
              <a:buSzPts val="3200"/>
              <a:buFont typeface="Calibri"/>
              <a:buAutoNum type="arabicPeriod"/>
            </a:pPr>
            <a:r>
              <a:rPr lang="en-US"/>
              <a:t>Những thứ cấu trúc</a:t>
            </a:r>
          </a:p>
          <a:p>
            <a:pPr marL="514350" lvl="0" indent="-514350" algn="l" rtl="0">
              <a:spcBef>
                <a:spcPts val="640"/>
              </a:spcBef>
              <a:spcAft>
                <a:spcPts val="1200"/>
              </a:spcAft>
              <a:buClr>
                <a:schemeClr val="dk1"/>
              </a:buClr>
              <a:buSzPts val="3200"/>
              <a:buFont typeface="Calibri"/>
              <a:buAutoNum type="arabicPeriod"/>
            </a:pPr>
            <a:r>
              <a:rPr lang="en-US"/>
              <a:t>Những điều về hành vi</a:t>
            </a:r>
          </a:p>
          <a:p>
            <a:pPr marL="514350" lvl="0" indent="-514350" algn="l" rtl="0">
              <a:spcBef>
                <a:spcPts val="640"/>
              </a:spcBef>
              <a:spcAft>
                <a:spcPts val="1200"/>
              </a:spcAft>
              <a:buClr>
                <a:schemeClr val="dk1"/>
              </a:buClr>
              <a:buSzPts val="3200"/>
              <a:buFont typeface="Calibri"/>
              <a:buAutoNum type="arabicPeriod"/>
            </a:pPr>
            <a:r>
              <a:rPr lang="en-US"/>
              <a:t>Nhóm mọi thứ</a:t>
            </a:r>
          </a:p>
          <a:p>
            <a:pPr marL="514350" lvl="0" indent="-514350" algn="l" rtl="0">
              <a:spcBef>
                <a:spcPts val="640"/>
              </a:spcBef>
              <a:spcAft>
                <a:spcPts val="1200"/>
              </a:spcAft>
              <a:buClr>
                <a:schemeClr val="dk1"/>
              </a:buClr>
              <a:buSzPts val="3200"/>
              <a:buFont typeface="Calibri"/>
              <a:buAutoNum type="arabicPeriod"/>
            </a:pPr>
            <a:r>
              <a:rPr lang="en-US"/>
              <a:t>Những điều chú thích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Structural things(Những thứ cấu trúc)</a:t>
            </a:r>
            <a:endParaRPr/>
          </a:p>
        </p:txBody>
      </p:sp>
      <p:sp>
        <p:nvSpPr>
          <p:cNvPr id="215" name="Google Shape;215;p37"/>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85000" lnSpcReduction="20000"/>
          </a:bodyPr>
          <a:lstStyle/>
          <a:p>
            <a:pPr marL="342900" lvl="0" indent="-358140" algn="l" rtl="0">
              <a:spcBef>
                <a:spcPts val="0"/>
              </a:spcBef>
              <a:spcAft>
                <a:spcPts val="0"/>
              </a:spcAft>
              <a:buClr>
                <a:schemeClr val="dk1"/>
              </a:buClr>
              <a:buSzPts val="3200"/>
              <a:buChar char="●"/>
            </a:pPr>
            <a:r>
              <a:rPr lang="en-US"/>
              <a:t>Basic object-oriented building blocks of the UML, use them to write well-formed models</a:t>
            </a:r>
            <a:endParaRPr/>
          </a:p>
          <a:p>
            <a:pPr marL="342900" lvl="0" indent="-358140" algn="l" rtl="0">
              <a:spcBef>
                <a:spcPts val="592"/>
              </a:spcBef>
              <a:spcAft>
                <a:spcPts val="0"/>
              </a:spcAft>
              <a:buClr>
                <a:schemeClr val="dk1"/>
              </a:buClr>
              <a:buSzPts val="3200"/>
              <a:buChar char="●"/>
            </a:pPr>
            <a:r>
              <a:rPr lang="en-US"/>
              <a:t>Are the nouns of UML models, mostly static parts of a model, representing elements that are either conceptual or physical</a:t>
            </a:r>
            <a:endParaRPr/>
          </a:p>
          <a:p>
            <a:pPr marL="342900" lvl="0" indent="-358140" algn="l" rtl="0">
              <a:spcBef>
                <a:spcPts val="592"/>
              </a:spcBef>
              <a:spcAft>
                <a:spcPts val="0"/>
              </a:spcAft>
              <a:buClr>
                <a:schemeClr val="dk1"/>
              </a:buClr>
              <a:buSzPts val="3200"/>
              <a:buChar char="●"/>
            </a:pPr>
            <a:r>
              <a:rPr lang="en-US"/>
              <a:t>Are call classifiers: </a:t>
            </a:r>
            <a:endParaRPr/>
          </a:p>
          <a:p>
            <a:pPr marL="742950" lvl="1" indent="-299085" algn="l" rtl="0">
              <a:spcBef>
                <a:spcPts val="518"/>
              </a:spcBef>
              <a:spcAft>
                <a:spcPts val="0"/>
              </a:spcAft>
              <a:buClr>
                <a:schemeClr val="dk1"/>
              </a:buClr>
              <a:buSzPts val="2800"/>
              <a:buChar char="○"/>
            </a:pPr>
            <a:r>
              <a:rPr lang="en-US"/>
              <a:t>Class</a:t>
            </a:r>
            <a:endParaRPr/>
          </a:p>
          <a:p>
            <a:pPr marL="742950" lvl="1" indent="-299085" algn="l" rtl="0">
              <a:spcBef>
                <a:spcPts val="518"/>
              </a:spcBef>
              <a:spcAft>
                <a:spcPts val="0"/>
              </a:spcAft>
              <a:buClr>
                <a:schemeClr val="dk1"/>
              </a:buClr>
              <a:buSzPts val="2800"/>
              <a:buChar char="○"/>
            </a:pPr>
            <a:r>
              <a:rPr lang="en-US"/>
              <a:t>Interface</a:t>
            </a:r>
            <a:endParaRPr/>
          </a:p>
          <a:p>
            <a:pPr marL="742950" lvl="1" indent="-299085" algn="l" rtl="0">
              <a:spcBef>
                <a:spcPts val="518"/>
              </a:spcBef>
              <a:spcAft>
                <a:spcPts val="0"/>
              </a:spcAft>
              <a:buClr>
                <a:schemeClr val="dk1"/>
              </a:buClr>
              <a:buSzPts val="2800"/>
              <a:buChar char="○"/>
            </a:pPr>
            <a:r>
              <a:rPr lang="en-US"/>
              <a:t>Collaboration</a:t>
            </a:r>
            <a:endParaRPr/>
          </a:p>
          <a:p>
            <a:pPr marL="742950" lvl="1" indent="-299085" algn="l" rtl="0">
              <a:spcBef>
                <a:spcPts val="518"/>
              </a:spcBef>
              <a:spcAft>
                <a:spcPts val="1200"/>
              </a:spcAft>
              <a:buClr>
                <a:schemeClr val="dk1"/>
              </a:buClr>
              <a:buSzPts val="2800"/>
              <a:buChar char="○"/>
            </a:pPr>
            <a:r>
              <a:rPr lang="en-US"/>
              <a:t>Use case, …</a:t>
            </a:r>
          </a:p>
          <a:p>
            <a:pPr marL="742950" lvl="1" indent="-299085" algn="l" rtl="0">
              <a:spcBef>
                <a:spcPts val="518"/>
              </a:spcBef>
              <a:spcAft>
                <a:spcPts val="1200"/>
              </a:spcAft>
              <a:buClr>
                <a:schemeClr val="dk1"/>
              </a:buClr>
              <a:buSzPts val="2800"/>
              <a:buChar char="○"/>
            </a:pPr>
            <a:r>
              <a:rPr lang="en-US"/>
              <a:t>------------------------------------------------------------------------------------------------------------------------</a:t>
            </a:r>
          </a:p>
          <a:p>
            <a:pPr marL="742950" lvl="1" indent="-299085" algn="l" rtl="0">
              <a:spcBef>
                <a:spcPts val="518"/>
              </a:spcBef>
              <a:spcAft>
                <a:spcPts val="1200"/>
              </a:spcAft>
              <a:buClr>
                <a:schemeClr val="dk1"/>
              </a:buClr>
              <a:buSzPts val="2800"/>
              <a:buChar char="○"/>
            </a:pPr>
            <a:r>
              <a:rPr lang="vi-VN"/>
              <a:t>Các khối xây dựng hướng đối tượng cơ bản của UML, sử dụng chúng để viết các mô hình có cấu trúc tốt</a:t>
            </a:r>
            <a:endParaRPr lang="en-US"/>
          </a:p>
          <a:p>
            <a:pPr marL="742950" lvl="1" indent="-299085" algn="l" rtl="0">
              <a:spcBef>
                <a:spcPts val="518"/>
              </a:spcBef>
              <a:spcAft>
                <a:spcPts val="1200"/>
              </a:spcAft>
              <a:buClr>
                <a:schemeClr val="dk1"/>
              </a:buClr>
              <a:buSzPts val="2800"/>
              <a:buChar char="○"/>
            </a:pPr>
            <a:r>
              <a:rPr lang="en-US"/>
              <a:t>Là danh từ của các mô hình UML, hầu hết là các phần tĩnh của một mô hình, đại diện cho các phần tử mang tính khái niệm hoặc vật lý</a:t>
            </a:r>
          </a:p>
          <a:p>
            <a:pPr marL="742950" lvl="1" indent="-299085" algn="l" rtl="0">
              <a:spcBef>
                <a:spcPts val="518"/>
              </a:spcBef>
              <a:spcAft>
                <a:spcPts val="1200"/>
              </a:spcAft>
              <a:buClr>
                <a:schemeClr val="dk1"/>
              </a:buClr>
              <a:buSzPts val="2800"/>
              <a:buChar char="○"/>
            </a:pPr>
            <a:r>
              <a:rPr lang="en-US"/>
              <a:t>Có phải các bộ phân loại cuộc gọi:</a:t>
            </a:r>
          </a:p>
          <a:p>
            <a:pPr marL="742950" lvl="1" indent="-299085" algn="l" rtl="0">
              <a:spcBef>
                <a:spcPts val="518"/>
              </a:spcBef>
              <a:spcAft>
                <a:spcPts val="1200"/>
              </a:spcAft>
              <a:buClr>
                <a:schemeClr val="dk1"/>
              </a:buClr>
              <a:buSzPts val="2800"/>
              <a:buChar char="○"/>
            </a:pPr>
            <a:r>
              <a:rPr lang="vi-VN"/>
              <a:t>LớpGiao diệnSự hợp tácTrường hợp sử dụng,…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Class(LỚp)</a:t>
            </a:r>
            <a:endParaRPr/>
          </a:p>
        </p:txBody>
      </p:sp>
      <p:sp>
        <p:nvSpPr>
          <p:cNvPr id="221" name="Google Shape;221;p38"/>
          <p:cNvSpPr txBox="1">
            <a:spLocks noGrp="1"/>
          </p:cNvSpPr>
          <p:nvPr>
            <p:ph type="body" idx="1"/>
          </p:nvPr>
        </p:nvSpPr>
        <p:spPr>
          <a:xfrm>
            <a:off x="311700" y="1688425"/>
            <a:ext cx="6045600" cy="2414477"/>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description of a set of objects that share the same attributes, operations, relationships, and semantics.</a:t>
            </a:r>
            <a:endParaRPr/>
          </a:p>
          <a:p>
            <a:pPr marL="457200" lvl="0" indent="-342900" algn="l" rtl="0">
              <a:spcBef>
                <a:spcPts val="0"/>
              </a:spcBef>
              <a:spcAft>
                <a:spcPts val="0"/>
              </a:spcAft>
              <a:buSzPts val="1800"/>
              <a:buChar char="●"/>
            </a:pPr>
            <a:r>
              <a:rPr lang="en-US"/>
              <a:t>A class implements one or more interfaces.</a:t>
            </a:r>
            <a:endParaRPr/>
          </a:p>
          <a:p>
            <a:pPr marL="457200" lvl="0" indent="-342900" algn="l" rtl="0">
              <a:spcBef>
                <a:spcPts val="0"/>
              </a:spcBef>
              <a:spcAft>
                <a:spcPts val="0"/>
              </a:spcAft>
              <a:buSzPts val="1800"/>
              <a:buChar char="●"/>
            </a:pPr>
            <a:r>
              <a:rPr lang="en-US"/>
              <a:t>Graphically, a class is rendered as a rectangle, usually including its name, attributes, and operations.</a:t>
            </a:r>
            <a:endParaRPr/>
          </a:p>
        </p:txBody>
      </p:sp>
      <p:pic>
        <p:nvPicPr>
          <p:cNvPr id="222" name="Google Shape;222;p38"/>
          <p:cNvPicPr preferRelativeResize="0"/>
          <p:nvPr/>
        </p:nvPicPr>
        <p:blipFill>
          <a:blip r:embed="rId3">
            <a:alphaModFix/>
          </a:blip>
          <a:stretch>
            <a:fillRect/>
          </a:stretch>
        </p:blipFill>
        <p:spPr>
          <a:xfrm>
            <a:off x="6357300" y="1688980"/>
            <a:ext cx="2475000" cy="38235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B246E-F3BB-2CED-3FB2-38AB413302A9}"/>
              </a:ext>
            </a:extLst>
          </p:cNvPr>
          <p:cNvSpPr>
            <a:spLocks noGrp="1"/>
          </p:cNvSpPr>
          <p:nvPr>
            <p:ph type="title"/>
          </p:nvPr>
        </p:nvSpPr>
        <p:spPr/>
        <p:txBody>
          <a:bodyPr/>
          <a:lstStyle/>
          <a:p>
            <a:r>
              <a:rPr lang="en-US"/>
              <a:t>Mô tả lớp</a:t>
            </a:r>
          </a:p>
        </p:txBody>
      </p:sp>
      <p:sp>
        <p:nvSpPr>
          <p:cNvPr id="3" name="Text Placeholder 2">
            <a:extLst>
              <a:ext uri="{FF2B5EF4-FFF2-40B4-BE49-F238E27FC236}">
                <a16:creationId xmlns:a16="http://schemas.microsoft.com/office/drawing/2014/main" id="{0453271B-1A03-08E2-AD4E-B1700E0ED18D}"/>
              </a:ext>
            </a:extLst>
          </p:cNvPr>
          <p:cNvSpPr>
            <a:spLocks noGrp="1"/>
          </p:cNvSpPr>
          <p:nvPr>
            <p:ph type="body" idx="1"/>
          </p:nvPr>
        </p:nvSpPr>
        <p:spPr/>
        <p:txBody>
          <a:bodyPr/>
          <a:lstStyle/>
          <a:p>
            <a:r>
              <a:rPr lang="vi-VN"/>
              <a:t>Mô tả về một tập hợp các đối tượng có cùng thuộc tính, hoạt động, mối quan hệ và ngữ nghĩa.</a:t>
            </a:r>
            <a:endParaRPr lang="en-US"/>
          </a:p>
          <a:p>
            <a:r>
              <a:rPr lang="vi-VN"/>
              <a:t>Một lớp thực hiện một hoặc nhiều giao diện.</a:t>
            </a:r>
            <a:endParaRPr lang="en-US"/>
          </a:p>
          <a:p>
            <a:r>
              <a:rPr lang="vi-VN"/>
              <a:t>Về mặt đồ họa, một lớp được hiển thị dưới dạng hình chữ nhật,</a:t>
            </a:r>
            <a:endParaRPr lang="en-US"/>
          </a:p>
          <a:p>
            <a:r>
              <a:rPr lang="vi-VN"/>
              <a:t> thường bao gồm tên, thuộc tính và hoạt động của nó.</a:t>
            </a:r>
            <a:endParaRPr lang="en-US"/>
          </a:p>
        </p:txBody>
      </p:sp>
    </p:spTree>
    <p:extLst>
      <p:ext uri="{BB962C8B-B14F-4D97-AF65-F5344CB8AC3E}">
        <p14:creationId xmlns:p14="http://schemas.microsoft.com/office/powerpoint/2010/main" val="200488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Interface(Giao diện)</a:t>
            </a:r>
            <a:endParaRPr/>
          </a:p>
        </p:txBody>
      </p:sp>
      <p:sp>
        <p:nvSpPr>
          <p:cNvPr id="228" name="Google Shape;228;p39"/>
          <p:cNvSpPr txBox="1">
            <a:spLocks noGrp="1"/>
          </p:cNvSpPr>
          <p:nvPr>
            <p:ph type="body" idx="1"/>
          </p:nvPr>
        </p:nvSpPr>
        <p:spPr>
          <a:xfrm>
            <a:off x="311700" y="1688425"/>
            <a:ext cx="5312700" cy="4403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US"/>
              <a:t>A collection of operations that specify a service of a class or component</a:t>
            </a:r>
            <a:endParaRPr/>
          </a:p>
          <a:p>
            <a:pPr marL="457200" lvl="0" indent="-342900" algn="l" rtl="0">
              <a:spcBef>
                <a:spcPts val="0"/>
              </a:spcBef>
              <a:spcAft>
                <a:spcPts val="0"/>
              </a:spcAft>
              <a:buSzPts val="1800"/>
              <a:buChar char="●"/>
            </a:pPr>
            <a:r>
              <a:rPr lang="en-US"/>
              <a:t>Describes the externally visible behavior of that element</a:t>
            </a:r>
            <a:endParaRPr/>
          </a:p>
          <a:p>
            <a:pPr marL="457200" lvl="0" indent="-342900" algn="l" rtl="0">
              <a:spcBef>
                <a:spcPts val="0"/>
              </a:spcBef>
              <a:spcAft>
                <a:spcPts val="0"/>
              </a:spcAft>
              <a:buSzPts val="1800"/>
              <a:buChar char="●"/>
            </a:pPr>
            <a:r>
              <a:rPr lang="en-US"/>
              <a:t>Might represent the complete behavior of a class or component or only a part of that behavior</a:t>
            </a:r>
            <a:endParaRPr/>
          </a:p>
          <a:p>
            <a:pPr marL="457200" lvl="0" indent="-342900" algn="l" rtl="0">
              <a:spcBef>
                <a:spcPts val="0"/>
              </a:spcBef>
              <a:spcAft>
                <a:spcPts val="0"/>
              </a:spcAft>
              <a:buSzPts val="1800"/>
              <a:buChar char="●"/>
            </a:pPr>
            <a:r>
              <a:rPr lang="en-US"/>
              <a:t>An interface defines a set of operation specifications (that is, their signatures) but never a set of operation implementations</a:t>
            </a:r>
            <a:endParaRPr/>
          </a:p>
          <a:p>
            <a:pPr marL="457200" lvl="0" indent="-342900" algn="l" rtl="0">
              <a:spcBef>
                <a:spcPts val="0"/>
              </a:spcBef>
              <a:spcAft>
                <a:spcPts val="0"/>
              </a:spcAft>
              <a:buSzPts val="1800"/>
              <a:buChar char="●"/>
            </a:pPr>
            <a:r>
              <a:rPr lang="en-US"/>
              <a:t>The declaration of an interface looks like a class with the keyword «interface» above the name; attributes are not relevant, except sometimes to show constants.</a:t>
            </a:r>
            <a:endParaRPr/>
          </a:p>
        </p:txBody>
      </p:sp>
      <p:pic>
        <p:nvPicPr>
          <p:cNvPr id="229" name="Google Shape;229;p39"/>
          <p:cNvPicPr preferRelativeResize="0"/>
          <p:nvPr/>
        </p:nvPicPr>
        <p:blipFill>
          <a:blip r:embed="rId3">
            <a:alphaModFix/>
          </a:blip>
          <a:stretch>
            <a:fillRect/>
          </a:stretch>
        </p:blipFill>
        <p:spPr>
          <a:xfrm>
            <a:off x="5800900" y="1688426"/>
            <a:ext cx="3031400" cy="22125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8DF9-98E1-5C93-780D-C1A9634B09E8}"/>
              </a:ext>
            </a:extLst>
          </p:cNvPr>
          <p:cNvSpPr>
            <a:spLocks noGrp="1"/>
          </p:cNvSpPr>
          <p:nvPr>
            <p:ph type="title"/>
          </p:nvPr>
        </p:nvSpPr>
        <p:spPr/>
        <p:txBody>
          <a:bodyPr/>
          <a:lstStyle/>
          <a:p>
            <a:r>
              <a:rPr lang="en-US"/>
              <a:t>Mô tả giao diện(interface)</a:t>
            </a:r>
          </a:p>
        </p:txBody>
      </p:sp>
      <p:sp>
        <p:nvSpPr>
          <p:cNvPr id="3" name="Text Placeholder 2">
            <a:extLst>
              <a:ext uri="{FF2B5EF4-FFF2-40B4-BE49-F238E27FC236}">
                <a16:creationId xmlns:a16="http://schemas.microsoft.com/office/drawing/2014/main" id="{50667220-83CE-5636-1D71-0C8E2E4FF19D}"/>
              </a:ext>
            </a:extLst>
          </p:cNvPr>
          <p:cNvSpPr>
            <a:spLocks noGrp="1"/>
          </p:cNvSpPr>
          <p:nvPr>
            <p:ph type="body" idx="1"/>
          </p:nvPr>
        </p:nvSpPr>
        <p:spPr/>
        <p:txBody>
          <a:bodyPr/>
          <a:lstStyle/>
          <a:p>
            <a:r>
              <a:rPr lang="vi-VN"/>
              <a:t>Tập hợp các hoạt động chỉ định một dịch vụ của một lớp hoặc thành phần</a:t>
            </a:r>
            <a:endParaRPr lang="en-US"/>
          </a:p>
          <a:p>
            <a:r>
              <a:rPr lang="vi-VN"/>
              <a:t>Mô tả hành vi có thể nhìn thấy bên ngoài của phần tử đó</a:t>
            </a:r>
            <a:endParaRPr lang="en-US"/>
          </a:p>
          <a:p>
            <a:r>
              <a:rPr lang="vi-VN"/>
              <a:t>Có thể đại diện cho hành vi hoàn chỉnh của một lớp hoặc thành phần hoặc chỉ một phần của hành vi đó</a:t>
            </a:r>
            <a:endParaRPr lang="en-US"/>
          </a:p>
          <a:p>
            <a:r>
              <a:rPr lang="vi-VN"/>
              <a:t>Một giao diện xác định một tập hợp các đặc tả hoạt động (nghĩa là, chữ ký của chúng) nhưng không bao giờ là một tập hợp các triển khai hoạt động</a:t>
            </a:r>
            <a:endParaRPr lang="en-US"/>
          </a:p>
          <a:p>
            <a:r>
              <a:rPr lang="vi-VN"/>
              <a:t>Khai báo giao diện trông giống như một lớp với từ khóa «interface» ở trên tên; các thuộc tính không liên quan, ngoại trừ đôi khi hiển thị các hằng số.</a:t>
            </a:r>
            <a:endParaRPr lang="en-US"/>
          </a:p>
        </p:txBody>
      </p:sp>
    </p:spTree>
    <p:extLst>
      <p:ext uri="{BB962C8B-B14F-4D97-AF65-F5344CB8AC3E}">
        <p14:creationId xmlns:p14="http://schemas.microsoft.com/office/powerpoint/2010/main" val="3576384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Collaboration(Sự hợp tác)</a:t>
            </a:r>
            <a:endParaRPr/>
          </a:p>
        </p:txBody>
      </p:sp>
      <p:sp>
        <p:nvSpPr>
          <p:cNvPr id="235" name="Google Shape;235;p40"/>
          <p:cNvSpPr txBox="1">
            <a:spLocks noGrp="1"/>
          </p:cNvSpPr>
          <p:nvPr>
            <p:ph type="body" idx="1"/>
          </p:nvPr>
        </p:nvSpPr>
        <p:spPr>
          <a:xfrm>
            <a:off x="311700" y="1688425"/>
            <a:ext cx="5675400" cy="3648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Defines an interaction and is a society of roles and other elements that work together to provide some cooperative behavior that's bigger than the sum of all the elements.</a:t>
            </a:r>
            <a:endParaRPr/>
          </a:p>
          <a:p>
            <a:pPr marL="457200" lvl="0" indent="-342900" algn="l" rtl="0">
              <a:spcBef>
                <a:spcPts val="0"/>
              </a:spcBef>
              <a:spcAft>
                <a:spcPts val="0"/>
              </a:spcAft>
              <a:buSzPts val="1800"/>
              <a:buChar char="●"/>
            </a:pPr>
            <a:r>
              <a:rPr lang="en-US"/>
              <a:t>Collaborations have structural, as well as behavioral, dimensions.</a:t>
            </a:r>
            <a:endParaRPr/>
          </a:p>
          <a:p>
            <a:pPr marL="457200" lvl="0" indent="-342900" algn="l" rtl="0">
              <a:spcBef>
                <a:spcPts val="0"/>
              </a:spcBef>
              <a:spcAft>
                <a:spcPts val="0"/>
              </a:spcAft>
              <a:buSzPts val="1800"/>
              <a:buChar char="●"/>
            </a:pPr>
            <a:r>
              <a:rPr lang="en-US"/>
              <a:t>A given class or object might participate in several collaborations. </a:t>
            </a:r>
            <a:endParaRPr/>
          </a:p>
          <a:p>
            <a:pPr marL="457200" lvl="0" indent="-342900" algn="l" rtl="0">
              <a:spcBef>
                <a:spcPts val="0"/>
              </a:spcBef>
              <a:spcAft>
                <a:spcPts val="0"/>
              </a:spcAft>
              <a:buSzPts val="1800"/>
              <a:buChar char="●"/>
            </a:pPr>
            <a:r>
              <a:rPr lang="en-US"/>
              <a:t>These collaborations therefore represent the implementation of patterns that make up a system.</a:t>
            </a:r>
            <a:endParaRPr/>
          </a:p>
        </p:txBody>
      </p:sp>
      <p:pic>
        <p:nvPicPr>
          <p:cNvPr id="236" name="Google Shape;236;p40"/>
          <p:cNvPicPr preferRelativeResize="0"/>
          <p:nvPr/>
        </p:nvPicPr>
        <p:blipFill>
          <a:blip r:embed="rId3">
            <a:alphaModFix/>
          </a:blip>
          <a:stretch>
            <a:fillRect/>
          </a:stretch>
        </p:blipFill>
        <p:spPr>
          <a:xfrm>
            <a:off x="6328775" y="2771025"/>
            <a:ext cx="2557125" cy="1315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8FA3-0F9C-15B2-9ED5-A41F16B950A4}"/>
              </a:ext>
            </a:extLst>
          </p:cNvPr>
          <p:cNvSpPr>
            <a:spLocks noGrp="1"/>
          </p:cNvSpPr>
          <p:nvPr>
            <p:ph type="title"/>
          </p:nvPr>
        </p:nvSpPr>
        <p:spPr/>
        <p:txBody>
          <a:bodyPr/>
          <a:lstStyle/>
          <a:p>
            <a:r>
              <a:rPr lang="en-US"/>
              <a:t>Mô tả sự hợp tác</a:t>
            </a:r>
          </a:p>
        </p:txBody>
      </p:sp>
      <p:sp>
        <p:nvSpPr>
          <p:cNvPr id="3" name="Text Placeholder 2">
            <a:extLst>
              <a:ext uri="{FF2B5EF4-FFF2-40B4-BE49-F238E27FC236}">
                <a16:creationId xmlns:a16="http://schemas.microsoft.com/office/drawing/2014/main" id="{F823227F-B74A-54B1-6F09-224ED23FA74E}"/>
              </a:ext>
            </a:extLst>
          </p:cNvPr>
          <p:cNvSpPr>
            <a:spLocks noGrp="1"/>
          </p:cNvSpPr>
          <p:nvPr>
            <p:ph type="body" idx="1"/>
          </p:nvPr>
        </p:nvSpPr>
        <p:spPr/>
        <p:txBody>
          <a:bodyPr/>
          <a:lstStyle/>
          <a:p>
            <a:r>
              <a:rPr lang="vi-VN"/>
              <a:t>Định nghĩa sự tương tác và là một xã hội của các vai trò và các yếu tố khác làm việc cùng nhau để cung cấp một số hành vi hợp tác lớn hơn tổng tất cả các yếu tố.</a:t>
            </a:r>
            <a:endParaRPr lang="en-US"/>
          </a:p>
          <a:p>
            <a:r>
              <a:rPr lang="vi-VN"/>
              <a:t>Hợp tác có các chiều cấu trúc, cũng như hành vi.</a:t>
            </a:r>
            <a:endParaRPr lang="en-US"/>
          </a:p>
          <a:p>
            <a:r>
              <a:rPr lang="vi-VN"/>
              <a:t>Một lớp hoặc đối tượng nhất định có thể tham gia vào một số hoạt động cộng tác.</a:t>
            </a:r>
            <a:endParaRPr lang="en-US"/>
          </a:p>
          <a:p>
            <a:r>
              <a:rPr lang="vi-VN"/>
              <a:t>Do đó, những sự hợp tác này đại diện cho việc triển khai các mẫu tạo nên một hệ thống.</a:t>
            </a:r>
            <a:endParaRPr lang="en-US"/>
          </a:p>
        </p:txBody>
      </p:sp>
    </p:spTree>
    <p:extLst>
      <p:ext uri="{BB962C8B-B14F-4D97-AF65-F5344CB8AC3E}">
        <p14:creationId xmlns:p14="http://schemas.microsoft.com/office/powerpoint/2010/main" val="1872100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Use case(ca sử dụng)</a:t>
            </a:r>
            <a:endParaRPr/>
          </a:p>
        </p:txBody>
      </p:sp>
      <p:sp>
        <p:nvSpPr>
          <p:cNvPr id="242" name="Google Shape;242;p41"/>
          <p:cNvSpPr txBox="1">
            <a:spLocks noGrp="1"/>
          </p:cNvSpPr>
          <p:nvPr>
            <p:ph type="body" idx="1"/>
          </p:nvPr>
        </p:nvSpPr>
        <p:spPr>
          <a:xfrm>
            <a:off x="311700" y="1688425"/>
            <a:ext cx="8520600" cy="2055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description of sequences of actions that a system performs that yield observable results of value to a particular actor. </a:t>
            </a:r>
            <a:endParaRPr/>
          </a:p>
          <a:p>
            <a:pPr marL="457200" lvl="0" indent="-342900" algn="l" rtl="0">
              <a:spcBef>
                <a:spcPts val="0"/>
              </a:spcBef>
              <a:spcAft>
                <a:spcPts val="0"/>
              </a:spcAft>
              <a:buSzPts val="1800"/>
              <a:buChar char="●"/>
            </a:pPr>
            <a:r>
              <a:rPr lang="en-US"/>
              <a:t>A use case is used to structure the behavioral things in a model. A use case is realized by a collaboration. </a:t>
            </a:r>
            <a:endParaRPr/>
          </a:p>
          <a:p>
            <a:pPr marL="457200" lvl="0" indent="-342900" algn="l" rtl="0">
              <a:spcBef>
                <a:spcPts val="0"/>
              </a:spcBef>
              <a:spcAft>
                <a:spcPts val="0"/>
              </a:spcAft>
              <a:buSzPts val="1800"/>
              <a:buChar char="●"/>
            </a:pPr>
            <a:r>
              <a:rPr lang="en-US"/>
              <a:t>Graphically, a use case is rendered as an ellipse with solid lines, usually including only its name</a:t>
            </a:r>
            <a:endParaRPr/>
          </a:p>
        </p:txBody>
      </p:sp>
      <p:pic>
        <p:nvPicPr>
          <p:cNvPr id="243" name="Google Shape;243;p41"/>
          <p:cNvPicPr preferRelativeResize="0"/>
          <p:nvPr/>
        </p:nvPicPr>
        <p:blipFill>
          <a:blip r:embed="rId3">
            <a:alphaModFix/>
          </a:blip>
          <a:stretch>
            <a:fillRect/>
          </a:stretch>
        </p:blipFill>
        <p:spPr>
          <a:xfrm>
            <a:off x="2976563" y="4025338"/>
            <a:ext cx="3190875" cy="168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265500" y="1386233"/>
            <a:ext cx="4045200" cy="2234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36C09"/>
              </a:buClr>
              <a:buSzPts val="4000"/>
              <a:buFont typeface="Calibri"/>
              <a:buNone/>
            </a:pPr>
            <a:r>
              <a:rPr lang="en-US"/>
              <a:t>Introduction</a:t>
            </a:r>
            <a:endParaRPr/>
          </a:p>
        </p:txBody>
      </p:sp>
      <p:sp>
        <p:nvSpPr>
          <p:cNvPr id="99" name="Google Shape;99;p18"/>
          <p:cNvSpPr txBox="1">
            <a:spLocks noGrp="1"/>
          </p:cNvSpPr>
          <p:nvPr>
            <p:ph type="body" idx="2"/>
          </p:nvPr>
        </p:nvSpPr>
        <p:spPr>
          <a:xfrm>
            <a:off x="4939500" y="965600"/>
            <a:ext cx="3837000" cy="4926900"/>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rgbClr val="888888"/>
              </a:buClr>
              <a:buSzPts val="2000"/>
              <a:buFont typeface="Calibri"/>
              <a:buAutoNum type="arabicPeriod"/>
            </a:pPr>
            <a:r>
              <a:rPr lang="en-US"/>
              <a:t>Tầm quan trọng của mô hình hóa</a:t>
            </a:r>
            <a:endParaRPr/>
          </a:p>
          <a:p>
            <a:pPr marL="457200" lvl="0" indent="-457200" algn="l" rtl="0">
              <a:spcBef>
                <a:spcPts val="400"/>
              </a:spcBef>
              <a:spcAft>
                <a:spcPts val="0"/>
              </a:spcAft>
              <a:buClr>
                <a:srgbClr val="888888"/>
              </a:buClr>
              <a:buSzPts val="2000"/>
              <a:buFont typeface="Calibri"/>
              <a:buAutoNum type="arabicPeriod"/>
            </a:pPr>
            <a:r>
              <a:rPr lang="en-US"/>
              <a:t>Một số nguyên tắc của mô hình hóa</a:t>
            </a:r>
            <a:endParaRPr/>
          </a:p>
          <a:p>
            <a:pPr marL="457200" lvl="0" indent="-457200" algn="l" rtl="0">
              <a:spcBef>
                <a:spcPts val="400"/>
              </a:spcBef>
              <a:spcAft>
                <a:spcPts val="0"/>
              </a:spcAft>
              <a:buClr>
                <a:srgbClr val="888888"/>
              </a:buClr>
              <a:buSzPts val="2000"/>
              <a:buFont typeface="Calibri"/>
              <a:buAutoNum type="arabicPeriod"/>
            </a:pPr>
            <a:r>
              <a:rPr lang="en-US"/>
              <a:t>Một số thiết kế cơ bản của hệ thống phần mềm</a:t>
            </a:r>
            <a:endParaRPr/>
          </a:p>
          <a:p>
            <a:pPr marL="457200" lvl="0" indent="-457200" algn="l" rtl="0">
              <a:spcBef>
                <a:spcPts val="400"/>
              </a:spcBef>
              <a:spcAft>
                <a:spcPts val="1200"/>
              </a:spcAft>
              <a:buClr>
                <a:srgbClr val="888888"/>
              </a:buClr>
              <a:buSzPts val="2000"/>
              <a:buFont typeface="Calibri"/>
              <a:buAutoNum type="arabicPeriod"/>
            </a:pPr>
            <a:r>
              <a:rPr lang="en-US"/>
              <a:t>Mô hình hóa hướng đối tượng</a:t>
            </a:r>
            <a:endParaRPr/>
          </a:p>
        </p:txBody>
      </p:sp>
      <p:sp>
        <p:nvSpPr>
          <p:cNvPr id="100" name="Google Shape;100;p18"/>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9F2C-A2A3-31D4-27A1-BB593FDB51E3}"/>
              </a:ext>
            </a:extLst>
          </p:cNvPr>
          <p:cNvSpPr>
            <a:spLocks noGrp="1"/>
          </p:cNvSpPr>
          <p:nvPr>
            <p:ph type="title"/>
          </p:nvPr>
        </p:nvSpPr>
        <p:spPr/>
        <p:txBody>
          <a:bodyPr/>
          <a:lstStyle/>
          <a:p>
            <a:r>
              <a:rPr lang="en-US"/>
              <a:t>Mô tả ca sử dụng (Use case)</a:t>
            </a:r>
          </a:p>
        </p:txBody>
      </p:sp>
      <p:sp>
        <p:nvSpPr>
          <p:cNvPr id="3" name="Text Placeholder 2">
            <a:extLst>
              <a:ext uri="{FF2B5EF4-FFF2-40B4-BE49-F238E27FC236}">
                <a16:creationId xmlns:a16="http://schemas.microsoft.com/office/drawing/2014/main" id="{B9EC5E67-BBBC-447F-B22C-5F6AB46179B5}"/>
              </a:ext>
            </a:extLst>
          </p:cNvPr>
          <p:cNvSpPr>
            <a:spLocks noGrp="1"/>
          </p:cNvSpPr>
          <p:nvPr>
            <p:ph type="body" idx="1"/>
          </p:nvPr>
        </p:nvSpPr>
        <p:spPr/>
        <p:txBody>
          <a:bodyPr/>
          <a:lstStyle/>
          <a:p>
            <a:r>
              <a:rPr lang="vi-VN"/>
              <a:t>mô tả chuỗi các hành động mà một hệ thống thực hiện để mang lại kết quả có thể quan sát được có giá trị cho một tác nhân cụ thể.</a:t>
            </a:r>
            <a:endParaRPr lang="en-US"/>
          </a:p>
          <a:p>
            <a:r>
              <a:rPr lang="vi-VN"/>
              <a:t>Một ca sử dụng được sử dụng để cấu trúc các hành vi trong một mô hình. Một trường hợp sử dụng được thực hiện bởi sự hợp tác.</a:t>
            </a:r>
            <a:endParaRPr lang="en-US"/>
          </a:p>
          <a:p>
            <a:r>
              <a:rPr lang="vi-VN"/>
              <a:t>Về mặt đồ họa, một ca sử dụng được hiển thị dưới dạng hình elip với các đường liền nét, thường chỉ bao gồm tên của nó</a:t>
            </a:r>
            <a:endParaRPr lang="en-US"/>
          </a:p>
        </p:txBody>
      </p:sp>
    </p:spTree>
    <p:extLst>
      <p:ext uri="{BB962C8B-B14F-4D97-AF65-F5344CB8AC3E}">
        <p14:creationId xmlns:p14="http://schemas.microsoft.com/office/powerpoint/2010/main" val="1398532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Active class(Lớp học hoạt động)</a:t>
            </a:r>
            <a:endParaRPr/>
          </a:p>
        </p:txBody>
      </p:sp>
      <p:sp>
        <p:nvSpPr>
          <p:cNvPr id="249" name="Google Shape;249;p42"/>
          <p:cNvSpPr txBox="1">
            <a:spLocks noGrp="1"/>
          </p:cNvSpPr>
          <p:nvPr>
            <p:ph type="body" idx="1"/>
          </p:nvPr>
        </p:nvSpPr>
        <p:spPr>
          <a:xfrm>
            <a:off x="311700" y="1688433"/>
            <a:ext cx="8520600" cy="2055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class whose objects own one or more processes or threads and therefore can initiate control activity. </a:t>
            </a:r>
            <a:endParaRPr/>
          </a:p>
          <a:p>
            <a:pPr marL="457200" lvl="0" indent="-342900" algn="l" rtl="0">
              <a:spcBef>
                <a:spcPts val="0"/>
              </a:spcBef>
              <a:spcAft>
                <a:spcPts val="0"/>
              </a:spcAft>
              <a:buSzPts val="1800"/>
              <a:buChar char="●"/>
            </a:pPr>
            <a:r>
              <a:rPr lang="en-US"/>
              <a:t>An active class is just like a class except that its objects represent elements whose behavior is concurrent with other elements. </a:t>
            </a:r>
            <a:endParaRPr/>
          </a:p>
          <a:p>
            <a:pPr marL="457200" lvl="0" indent="-342900" algn="l" rtl="0">
              <a:spcBef>
                <a:spcPts val="0"/>
              </a:spcBef>
              <a:spcAft>
                <a:spcPts val="0"/>
              </a:spcAft>
              <a:buSzPts val="1800"/>
              <a:buChar char="●"/>
            </a:pPr>
            <a:r>
              <a:rPr lang="en-US"/>
              <a:t>Graphically, an active class is rendered as a class with double lines on the left and right; it usually includes its name, and operations</a:t>
            </a:r>
            <a:endParaRPr/>
          </a:p>
        </p:txBody>
      </p:sp>
      <p:pic>
        <p:nvPicPr>
          <p:cNvPr id="250" name="Google Shape;250;p42"/>
          <p:cNvPicPr preferRelativeResize="0"/>
          <p:nvPr/>
        </p:nvPicPr>
        <p:blipFill>
          <a:blip r:embed="rId3">
            <a:alphaModFix/>
          </a:blip>
          <a:stretch>
            <a:fillRect/>
          </a:stretch>
        </p:blipFill>
        <p:spPr>
          <a:xfrm>
            <a:off x="3448050" y="4137758"/>
            <a:ext cx="2247900" cy="168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700B-A500-C70E-4FCF-5C9BD9FA05DC}"/>
              </a:ext>
            </a:extLst>
          </p:cNvPr>
          <p:cNvSpPr>
            <a:spLocks noGrp="1"/>
          </p:cNvSpPr>
          <p:nvPr>
            <p:ph type="title"/>
          </p:nvPr>
        </p:nvSpPr>
        <p:spPr/>
        <p:txBody>
          <a:bodyPr/>
          <a:lstStyle/>
          <a:p>
            <a:r>
              <a:rPr lang="en-US"/>
              <a:t>Lớp học hoạt động</a:t>
            </a:r>
          </a:p>
        </p:txBody>
      </p:sp>
      <p:sp>
        <p:nvSpPr>
          <p:cNvPr id="3" name="Text Placeholder 2">
            <a:extLst>
              <a:ext uri="{FF2B5EF4-FFF2-40B4-BE49-F238E27FC236}">
                <a16:creationId xmlns:a16="http://schemas.microsoft.com/office/drawing/2014/main" id="{AAD3274A-B15D-951B-71B0-50E46A4C745C}"/>
              </a:ext>
            </a:extLst>
          </p:cNvPr>
          <p:cNvSpPr>
            <a:spLocks noGrp="1"/>
          </p:cNvSpPr>
          <p:nvPr>
            <p:ph type="body" idx="1"/>
          </p:nvPr>
        </p:nvSpPr>
        <p:spPr/>
        <p:txBody>
          <a:bodyPr/>
          <a:lstStyle/>
          <a:p>
            <a:r>
              <a:rPr lang="vi-VN"/>
              <a:t>Một lớp có các đối tượng sở hữu một hoặc nhiều quy trình hoặc luồng và do đó có thể bắt đầu hoạt động điều khiển.</a:t>
            </a:r>
            <a:endParaRPr lang="en-US"/>
          </a:p>
          <a:p>
            <a:r>
              <a:rPr lang="vi-VN"/>
              <a:t>Một lớp hoạt động cũng giống như một lớp ngoại trừ việc các đối tượng của nó đại diện cho các phần tử có hành vi đồng thời với các phần tử khác.</a:t>
            </a:r>
            <a:endParaRPr lang="en-US"/>
          </a:p>
          <a:p>
            <a:r>
              <a:rPr lang="vi-VN"/>
              <a:t>Về mặt đồ họa, một lớp đang hoạt động được hiển thị dưới dạng một lớp có các đường kép ở bên trái và bên phải; nó thường bao gồm tên của nó và các hoạt động</a:t>
            </a:r>
            <a:endParaRPr lang="en-US"/>
          </a:p>
        </p:txBody>
      </p:sp>
    </p:spTree>
    <p:extLst>
      <p:ext uri="{BB962C8B-B14F-4D97-AF65-F5344CB8AC3E}">
        <p14:creationId xmlns:p14="http://schemas.microsoft.com/office/powerpoint/2010/main" val="2165383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Component(Thành phần)</a:t>
            </a:r>
            <a:endParaRPr/>
          </a:p>
        </p:txBody>
      </p:sp>
      <p:sp>
        <p:nvSpPr>
          <p:cNvPr id="256" name="Google Shape;256;p43"/>
          <p:cNvSpPr txBox="1">
            <a:spLocks noGrp="1"/>
          </p:cNvSpPr>
          <p:nvPr>
            <p:ph type="body" idx="1"/>
          </p:nvPr>
        </p:nvSpPr>
        <p:spPr>
          <a:xfrm>
            <a:off x="311700" y="1688433"/>
            <a:ext cx="8520600" cy="26922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modular part of the system design that hides its implementation behind a set of external interfaces. </a:t>
            </a:r>
            <a:endParaRPr/>
          </a:p>
          <a:p>
            <a:pPr marL="457200" lvl="0" indent="-342900" algn="l" rtl="0">
              <a:spcBef>
                <a:spcPts val="0"/>
              </a:spcBef>
              <a:spcAft>
                <a:spcPts val="0"/>
              </a:spcAft>
              <a:buSzPts val="1800"/>
              <a:buChar char="●"/>
            </a:pPr>
            <a:r>
              <a:rPr lang="en-US"/>
              <a:t>Within a system, components sharing the same interfaces can be substituted while preserving the same logical behavior. </a:t>
            </a:r>
            <a:endParaRPr/>
          </a:p>
          <a:p>
            <a:pPr marL="457200" lvl="0" indent="-342900" algn="l" rtl="0">
              <a:spcBef>
                <a:spcPts val="0"/>
              </a:spcBef>
              <a:spcAft>
                <a:spcPts val="0"/>
              </a:spcAft>
              <a:buSzPts val="1800"/>
              <a:buChar char="●"/>
            </a:pPr>
            <a:r>
              <a:rPr lang="en-US"/>
              <a:t>The implementation of a component can be expressed by wiring together parts and connectors; the parts can include smaller components. </a:t>
            </a:r>
            <a:endParaRPr/>
          </a:p>
          <a:p>
            <a:pPr marL="457200" lvl="0" indent="-342900" algn="l" rtl="0">
              <a:spcBef>
                <a:spcPts val="0"/>
              </a:spcBef>
              <a:spcAft>
                <a:spcPts val="0"/>
              </a:spcAft>
              <a:buSzPts val="1800"/>
              <a:buChar char="●"/>
            </a:pPr>
            <a:r>
              <a:rPr lang="en-US"/>
              <a:t>Graphically, a component is rendered like a class with a special icon in the upper right corner</a:t>
            </a:r>
            <a:endParaRPr/>
          </a:p>
        </p:txBody>
      </p:sp>
      <p:pic>
        <p:nvPicPr>
          <p:cNvPr id="257" name="Google Shape;257;p43"/>
          <p:cNvPicPr preferRelativeResize="0"/>
          <p:nvPr/>
        </p:nvPicPr>
        <p:blipFill>
          <a:blip r:embed="rId3">
            <a:alphaModFix/>
          </a:blip>
          <a:stretch>
            <a:fillRect/>
          </a:stretch>
        </p:blipFill>
        <p:spPr>
          <a:xfrm>
            <a:off x="3386138" y="4726558"/>
            <a:ext cx="2371725" cy="144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CA10-0BDA-63A2-3C8C-002BED39660E}"/>
              </a:ext>
            </a:extLst>
          </p:cNvPr>
          <p:cNvSpPr>
            <a:spLocks noGrp="1"/>
          </p:cNvSpPr>
          <p:nvPr>
            <p:ph type="title"/>
          </p:nvPr>
        </p:nvSpPr>
        <p:spPr/>
        <p:txBody>
          <a:bodyPr/>
          <a:lstStyle/>
          <a:p>
            <a:r>
              <a:rPr lang="en-US"/>
              <a:t>Mô tả các thành phần</a:t>
            </a:r>
          </a:p>
        </p:txBody>
      </p:sp>
      <p:sp>
        <p:nvSpPr>
          <p:cNvPr id="3" name="Text Placeholder 2">
            <a:extLst>
              <a:ext uri="{FF2B5EF4-FFF2-40B4-BE49-F238E27FC236}">
                <a16:creationId xmlns:a16="http://schemas.microsoft.com/office/drawing/2014/main" id="{2DD3B605-76BD-A440-E407-B127384022EC}"/>
              </a:ext>
            </a:extLst>
          </p:cNvPr>
          <p:cNvSpPr>
            <a:spLocks noGrp="1"/>
          </p:cNvSpPr>
          <p:nvPr>
            <p:ph type="body" idx="1"/>
          </p:nvPr>
        </p:nvSpPr>
        <p:spPr/>
        <p:txBody>
          <a:bodyPr/>
          <a:lstStyle/>
          <a:p>
            <a:r>
              <a:rPr lang="vi-VN"/>
              <a:t>Một phần mô-đun của thiết kế hệ thống che giấu việc triển khai nó đằng sau một tập hợp các giao diện bên ngoài.</a:t>
            </a:r>
            <a:endParaRPr lang="en-US"/>
          </a:p>
          <a:p>
            <a:r>
              <a:rPr lang="vi-VN"/>
              <a:t>Trong một hệ thống, các thành phần chia sẻ các giao diện giống nhau có thể được thay thế trong khi vẫn giữ nguyên hành vi logic.Việc thực hiện một thành phần có thể được thể hiện bằng cách đấu dây các bộ phận và đầu nối với nhau; các bộ phận có thể bao gồm các thành phần nhỏ hơn.</a:t>
            </a:r>
            <a:endParaRPr lang="en-US"/>
          </a:p>
          <a:p>
            <a:r>
              <a:rPr lang="vi-VN"/>
              <a:t>Về mặt đồ họa, một thành phần được hiển thị giống như một lớp với biểu tượng đặc biệt ở góc trên bên phải</a:t>
            </a:r>
            <a:endParaRPr lang="en-US"/>
          </a:p>
        </p:txBody>
      </p:sp>
    </p:spTree>
    <p:extLst>
      <p:ext uri="{BB962C8B-B14F-4D97-AF65-F5344CB8AC3E}">
        <p14:creationId xmlns:p14="http://schemas.microsoft.com/office/powerpoint/2010/main" val="724825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Artifact(Đồ tạo tác)</a:t>
            </a:r>
            <a:endParaRPr/>
          </a:p>
        </p:txBody>
      </p:sp>
      <p:sp>
        <p:nvSpPr>
          <p:cNvPr id="263" name="Google Shape;263;p44"/>
          <p:cNvSpPr txBox="1">
            <a:spLocks noGrp="1"/>
          </p:cNvSpPr>
          <p:nvPr>
            <p:ph type="body" idx="1"/>
          </p:nvPr>
        </p:nvSpPr>
        <p:spPr>
          <a:xfrm>
            <a:off x="311700" y="1688433"/>
            <a:ext cx="8520600" cy="26922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physical and replaceable part of a system that contains physical information ("bits"). </a:t>
            </a:r>
            <a:endParaRPr/>
          </a:p>
          <a:p>
            <a:pPr marL="457200" lvl="0" indent="-342900" algn="l" rtl="0">
              <a:spcBef>
                <a:spcPts val="0"/>
              </a:spcBef>
              <a:spcAft>
                <a:spcPts val="0"/>
              </a:spcAft>
              <a:buSzPts val="1800"/>
              <a:buChar char="●"/>
            </a:pPr>
            <a:r>
              <a:rPr lang="en-US"/>
              <a:t>In a system, you'll encounter different kinds of deployment artifacts, such as source code files, executables, and scripts. </a:t>
            </a:r>
            <a:endParaRPr/>
          </a:p>
          <a:p>
            <a:pPr marL="457200" lvl="0" indent="-342900" algn="l" rtl="0">
              <a:spcBef>
                <a:spcPts val="0"/>
              </a:spcBef>
              <a:spcAft>
                <a:spcPts val="0"/>
              </a:spcAft>
              <a:buSzPts val="1800"/>
              <a:buChar char="●"/>
            </a:pPr>
            <a:r>
              <a:rPr lang="en-US"/>
              <a:t>An artifact typically represents the physical packaging of source or run-time information. </a:t>
            </a:r>
            <a:endParaRPr/>
          </a:p>
          <a:p>
            <a:pPr marL="457200" lvl="0" indent="-342900" algn="l" rtl="0">
              <a:spcBef>
                <a:spcPts val="0"/>
              </a:spcBef>
              <a:spcAft>
                <a:spcPts val="0"/>
              </a:spcAft>
              <a:buSzPts val="1800"/>
              <a:buChar char="●"/>
            </a:pPr>
            <a:r>
              <a:rPr lang="en-US"/>
              <a:t>Graphically, an artifact is rendered as a rectangle with the keyword «artifact» above the name</a:t>
            </a:r>
            <a:endParaRPr/>
          </a:p>
        </p:txBody>
      </p:sp>
      <p:pic>
        <p:nvPicPr>
          <p:cNvPr id="264" name="Google Shape;264;p44"/>
          <p:cNvPicPr preferRelativeResize="0"/>
          <p:nvPr/>
        </p:nvPicPr>
        <p:blipFill>
          <a:blip r:embed="rId3">
            <a:alphaModFix/>
          </a:blip>
          <a:stretch>
            <a:fillRect/>
          </a:stretch>
        </p:blipFill>
        <p:spPr>
          <a:xfrm>
            <a:off x="3345588" y="4653971"/>
            <a:ext cx="2452825" cy="141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B47E-6E84-AD6A-4379-2135AC138D3E}"/>
              </a:ext>
            </a:extLst>
          </p:cNvPr>
          <p:cNvSpPr>
            <a:spLocks noGrp="1"/>
          </p:cNvSpPr>
          <p:nvPr>
            <p:ph type="title"/>
          </p:nvPr>
        </p:nvSpPr>
        <p:spPr/>
        <p:txBody>
          <a:bodyPr/>
          <a:lstStyle/>
          <a:p>
            <a:r>
              <a:rPr lang="en-US"/>
              <a:t>Đồ tạo tác</a:t>
            </a:r>
          </a:p>
        </p:txBody>
      </p:sp>
      <p:sp>
        <p:nvSpPr>
          <p:cNvPr id="3" name="Text Placeholder 2">
            <a:extLst>
              <a:ext uri="{FF2B5EF4-FFF2-40B4-BE49-F238E27FC236}">
                <a16:creationId xmlns:a16="http://schemas.microsoft.com/office/drawing/2014/main" id="{11016EFF-19ED-0FC0-561B-B910F76DA2A6}"/>
              </a:ext>
            </a:extLst>
          </p:cNvPr>
          <p:cNvSpPr>
            <a:spLocks noGrp="1"/>
          </p:cNvSpPr>
          <p:nvPr>
            <p:ph type="body" idx="1"/>
          </p:nvPr>
        </p:nvSpPr>
        <p:spPr/>
        <p:txBody>
          <a:bodyPr/>
          <a:lstStyle/>
          <a:p>
            <a:r>
              <a:rPr lang="vi-VN"/>
              <a:t>Một phần vật lý và có thể thay thế của hệ thống có chứa thông tin vật lý ("bit").</a:t>
            </a:r>
            <a:endParaRPr lang="en-US"/>
          </a:p>
          <a:p>
            <a:r>
              <a:rPr lang="vi-VN"/>
              <a:t>Trong một hệ thống, bạn sẽ gặp các loại tạo tác triển khai khác nhau, chẳng hạn như tệp mã nguồn, tệp thực thi và tập lệnh.Một cấu phần phần mềm thường đại diện cho việc đóng gói vật lý của thông tin nguồn hoặc thời gian chạy.</a:t>
            </a:r>
            <a:endParaRPr lang="en-US"/>
          </a:p>
          <a:p>
            <a:r>
              <a:rPr lang="vi-VN"/>
              <a:t>Về mặt đồ họa, tạo tác được hiển thị dưới dạng hình chữ nhật với từ khóa «tạo tác» phía trên tên</a:t>
            </a:r>
            <a:endParaRPr lang="en-US"/>
          </a:p>
        </p:txBody>
      </p:sp>
    </p:spTree>
    <p:extLst>
      <p:ext uri="{BB962C8B-B14F-4D97-AF65-F5344CB8AC3E}">
        <p14:creationId xmlns:p14="http://schemas.microsoft.com/office/powerpoint/2010/main" val="108229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Node(Nút)</a:t>
            </a:r>
            <a:endParaRPr/>
          </a:p>
        </p:txBody>
      </p:sp>
      <p:sp>
        <p:nvSpPr>
          <p:cNvPr id="270" name="Google Shape;270;p45"/>
          <p:cNvSpPr txBox="1">
            <a:spLocks noGrp="1"/>
          </p:cNvSpPr>
          <p:nvPr>
            <p:ph type="body" idx="1"/>
          </p:nvPr>
        </p:nvSpPr>
        <p:spPr>
          <a:xfrm>
            <a:off x="311700" y="1688433"/>
            <a:ext cx="8520600" cy="2055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physical element that exists at run time and represents a computational resource, generally having at least some memory and, often, processing capability. </a:t>
            </a:r>
            <a:endParaRPr/>
          </a:p>
          <a:p>
            <a:pPr marL="457200" lvl="0" indent="-342900" algn="l" rtl="0">
              <a:spcBef>
                <a:spcPts val="0"/>
              </a:spcBef>
              <a:spcAft>
                <a:spcPts val="0"/>
              </a:spcAft>
              <a:buSzPts val="1800"/>
              <a:buChar char="●"/>
            </a:pPr>
            <a:r>
              <a:rPr lang="en-US"/>
              <a:t>A set of components may reside on a node and may also migrate from node to node. </a:t>
            </a:r>
            <a:endParaRPr/>
          </a:p>
          <a:p>
            <a:pPr marL="457200" lvl="0" indent="-342900" algn="l" rtl="0">
              <a:spcBef>
                <a:spcPts val="0"/>
              </a:spcBef>
              <a:spcAft>
                <a:spcPts val="0"/>
              </a:spcAft>
              <a:buSzPts val="1800"/>
              <a:buChar char="●"/>
            </a:pPr>
            <a:r>
              <a:rPr lang="en-US"/>
              <a:t>Graphically, a node is rendered as a cube, usually including only its name</a:t>
            </a:r>
            <a:endParaRPr/>
          </a:p>
        </p:txBody>
      </p:sp>
      <p:pic>
        <p:nvPicPr>
          <p:cNvPr id="271" name="Google Shape;271;p45"/>
          <p:cNvPicPr preferRelativeResize="0"/>
          <p:nvPr/>
        </p:nvPicPr>
        <p:blipFill>
          <a:blip r:embed="rId3">
            <a:alphaModFix/>
          </a:blip>
          <a:stretch>
            <a:fillRect/>
          </a:stretch>
        </p:blipFill>
        <p:spPr>
          <a:xfrm>
            <a:off x="3495675" y="4294958"/>
            <a:ext cx="2152650" cy="199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E1EC-4DC4-1F30-EAAE-9F1C91B3D0BB}"/>
              </a:ext>
            </a:extLst>
          </p:cNvPr>
          <p:cNvSpPr>
            <a:spLocks noGrp="1"/>
          </p:cNvSpPr>
          <p:nvPr>
            <p:ph type="title"/>
          </p:nvPr>
        </p:nvSpPr>
        <p:spPr/>
        <p:txBody>
          <a:bodyPr/>
          <a:lstStyle/>
          <a:p>
            <a:r>
              <a:rPr lang="en-US"/>
              <a:t>Nút</a:t>
            </a:r>
          </a:p>
        </p:txBody>
      </p:sp>
      <p:sp>
        <p:nvSpPr>
          <p:cNvPr id="3" name="Text Placeholder 2">
            <a:extLst>
              <a:ext uri="{FF2B5EF4-FFF2-40B4-BE49-F238E27FC236}">
                <a16:creationId xmlns:a16="http://schemas.microsoft.com/office/drawing/2014/main" id="{9C8D22AE-642C-D293-EDF0-45D096E40046}"/>
              </a:ext>
            </a:extLst>
          </p:cNvPr>
          <p:cNvSpPr>
            <a:spLocks noGrp="1"/>
          </p:cNvSpPr>
          <p:nvPr>
            <p:ph type="body" idx="1"/>
          </p:nvPr>
        </p:nvSpPr>
        <p:spPr/>
        <p:txBody>
          <a:bodyPr/>
          <a:lstStyle/>
          <a:p>
            <a:r>
              <a:rPr lang="vi-VN"/>
              <a:t>Một phần tử vật lý tồn tại trong thời gian chạy và đại diện cho một tài nguyên tính toán, thường có ít nhất một số bộ nhớ và thường là có khả năng xử lý.</a:t>
            </a:r>
            <a:endParaRPr lang="en-US"/>
          </a:p>
          <a:p>
            <a:r>
              <a:rPr lang="vi-VN"/>
              <a:t>Một tập hợp các thành phần có thể nằm trên một nút và cũng có thể di chuyển từ nút này sang nút khác.</a:t>
            </a:r>
            <a:endParaRPr lang="en-US"/>
          </a:p>
          <a:p>
            <a:r>
              <a:rPr lang="vi-VN"/>
              <a:t>Về mặt đồ họa, một nút được hiển thị dưới dạng một khối, thường chỉ bao gồm tên của nó</a:t>
            </a:r>
            <a:endParaRPr lang="en-US"/>
          </a:p>
        </p:txBody>
      </p:sp>
    </p:spTree>
    <p:extLst>
      <p:ext uri="{BB962C8B-B14F-4D97-AF65-F5344CB8AC3E}">
        <p14:creationId xmlns:p14="http://schemas.microsoft.com/office/powerpoint/2010/main" val="120095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Behavioral things(Những điều về hành vi)</a:t>
            </a:r>
            <a:endParaRPr/>
          </a:p>
        </p:txBody>
      </p:sp>
      <p:sp>
        <p:nvSpPr>
          <p:cNvPr id="277" name="Google Shape;277;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Dynamic parts of UML models</a:t>
            </a:r>
            <a:endParaRPr/>
          </a:p>
          <a:p>
            <a:pPr marL="342900" lvl="0" indent="-342900" algn="l" rtl="0">
              <a:spcBef>
                <a:spcPts val="640"/>
              </a:spcBef>
              <a:spcAft>
                <a:spcPts val="0"/>
              </a:spcAft>
              <a:buClr>
                <a:schemeClr val="dk1"/>
              </a:buClr>
              <a:buSzPts val="3200"/>
              <a:buChar char="●"/>
            </a:pPr>
            <a:r>
              <a:rPr lang="en-US"/>
              <a:t>Are the verb of a model, representing behavior over time and space</a:t>
            </a:r>
            <a:endParaRPr/>
          </a:p>
          <a:p>
            <a:pPr marL="342900" lvl="0" indent="-342900" algn="l" rtl="0">
              <a:spcBef>
                <a:spcPts val="640"/>
              </a:spcBef>
              <a:spcAft>
                <a:spcPts val="0"/>
              </a:spcAft>
              <a:buClr>
                <a:schemeClr val="dk1"/>
              </a:buClr>
              <a:buSzPts val="3200"/>
              <a:buChar char="●"/>
            </a:pPr>
            <a:r>
              <a:rPr lang="en-US"/>
              <a:t>Three primary kinds of behavioral things:</a:t>
            </a:r>
            <a:endParaRPr/>
          </a:p>
          <a:p>
            <a:pPr marL="742950" lvl="1" indent="-285750" algn="l" rtl="0">
              <a:spcBef>
                <a:spcPts val="560"/>
              </a:spcBef>
              <a:spcAft>
                <a:spcPts val="0"/>
              </a:spcAft>
              <a:buClr>
                <a:schemeClr val="dk1"/>
              </a:buClr>
              <a:buSzPts val="2800"/>
              <a:buChar char="○"/>
            </a:pPr>
            <a:r>
              <a:rPr lang="en-US"/>
              <a:t>Interaction</a:t>
            </a:r>
            <a:endParaRPr/>
          </a:p>
          <a:p>
            <a:pPr marL="742950" lvl="1" indent="-285750" algn="l" rtl="0">
              <a:spcBef>
                <a:spcPts val="560"/>
              </a:spcBef>
              <a:spcAft>
                <a:spcPts val="0"/>
              </a:spcAft>
              <a:buClr>
                <a:schemeClr val="dk1"/>
              </a:buClr>
              <a:buSzPts val="2800"/>
              <a:buChar char="○"/>
            </a:pPr>
            <a:r>
              <a:rPr lang="en-US"/>
              <a:t>State machine</a:t>
            </a:r>
            <a:endParaRPr/>
          </a:p>
          <a:p>
            <a:pPr marL="742950" lvl="1" indent="-285750" algn="l" rtl="0">
              <a:spcBef>
                <a:spcPts val="560"/>
              </a:spcBef>
              <a:spcAft>
                <a:spcPts val="1200"/>
              </a:spcAft>
              <a:buClr>
                <a:schemeClr val="dk1"/>
              </a:buClr>
              <a:buSzPts val="2800"/>
              <a:buChar char="○"/>
            </a:pPr>
            <a:r>
              <a:rPr lang="en-US"/>
              <a:t>Activity </a:t>
            </a:r>
          </a:p>
          <a:p>
            <a:pPr marL="742950" lvl="1" indent="-285750" algn="l" rtl="0">
              <a:spcBef>
                <a:spcPts val="560"/>
              </a:spcBef>
              <a:spcAft>
                <a:spcPts val="1200"/>
              </a:spcAft>
              <a:buClr>
                <a:schemeClr val="dk1"/>
              </a:buClr>
              <a:buSzPts val="2800"/>
              <a:buChar char="○"/>
            </a:pPr>
            <a:r>
              <a:rPr lang="en-US"/>
              <a:t>-----------------------------------------------------------------------------------------------------------------------------</a:t>
            </a:r>
          </a:p>
          <a:p>
            <a:pPr marL="742950" lvl="1" indent="-285750" algn="l" rtl="0">
              <a:spcBef>
                <a:spcPts val="560"/>
              </a:spcBef>
              <a:spcAft>
                <a:spcPts val="1200"/>
              </a:spcAft>
              <a:buClr>
                <a:schemeClr val="dk1"/>
              </a:buClr>
              <a:buSzPts val="2800"/>
              <a:buChar char="○"/>
            </a:pPr>
            <a:r>
              <a:rPr lang="vi-VN"/>
              <a:t>Các phần động của mô hình UML</a:t>
            </a:r>
            <a:endParaRPr lang="en-US"/>
          </a:p>
          <a:p>
            <a:pPr marL="742950" lvl="1" indent="-285750" algn="l" rtl="0">
              <a:spcBef>
                <a:spcPts val="560"/>
              </a:spcBef>
              <a:spcAft>
                <a:spcPts val="1200"/>
              </a:spcAft>
              <a:buClr>
                <a:schemeClr val="dk1"/>
              </a:buClr>
              <a:buSzPts val="2800"/>
              <a:buChar char="○"/>
            </a:pPr>
            <a:r>
              <a:rPr lang="vi-VN"/>
              <a:t>Là động từ của một mô hình, đại diện cho hành vi theo thời gian và không gian</a:t>
            </a:r>
            <a:endParaRPr lang="en-US"/>
          </a:p>
          <a:p>
            <a:pPr marL="742950" lvl="1" indent="-285750" algn="l" rtl="0">
              <a:spcBef>
                <a:spcPts val="560"/>
              </a:spcBef>
              <a:spcAft>
                <a:spcPts val="1200"/>
              </a:spcAft>
              <a:buClr>
                <a:schemeClr val="dk1"/>
              </a:buClr>
              <a:buSzPts val="2800"/>
              <a:buChar char="○"/>
            </a:pPr>
            <a:r>
              <a:rPr lang="vi-VN"/>
              <a:t>Ba loại hành vi chính:Sự tương tácMáy trạng tháiHoạt động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Problem(Vấn đề)</a:t>
            </a:r>
            <a:endParaRPr/>
          </a:p>
        </p:txBody>
      </p:sp>
      <p:sp>
        <p:nvSpPr>
          <p:cNvPr id="106" name="Google Shape;106;p19"/>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ts val="3200"/>
              <a:buChar char="●"/>
            </a:pPr>
            <a:r>
              <a:rPr lang="en-US"/>
              <a:t>Build a dog house ⭢ pile of lumber, nails, hammer, saw, tape measure, …</a:t>
            </a:r>
            <a:endParaRPr/>
          </a:p>
          <a:p>
            <a:pPr marL="342900" lvl="0" indent="-342900" algn="l" rtl="0">
              <a:spcBef>
                <a:spcPts val="640"/>
              </a:spcBef>
              <a:spcAft>
                <a:spcPts val="0"/>
              </a:spcAft>
              <a:buClr>
                <a:schemeClr val="dk1"/>
              </a:buClr>
              <a:buSzPts val="3200"/>
              <a:buChar char="●"/>
            </a:pPr>
            <a:r>
              <a:rPr lang="en-US"/>
              <a:t>Build a house ⭢ ?</a:t>
            </a:r>
            <a:endParaRPr/>
          </a:p>
          <a:p>
            <a:pPr marL="342900" lvl="0" indent="-342900" algn="l" rtl="0">
              <a:spcBef>
                <a:spcPts val="640"/>
              </a:spcBef>
              <a:spcAft>
                <a:spcPts val="0"/>
              </a:spcAft>
              <a:buClr>
                <a:schemeClr val="dk1"/>
              </a:buClr>
              <a:buSzPts val="3200"/>
              <a:buChar char="●"/>
            </a:pPr>
            <a:r>
              <a:rPr lang="en-US"/>
              <a:t>Build a high-rise office building ⭢ ?</a:t>
            </a:r>
            <a:endParaRPr/>
          </a:p>
          <a:p>
            <a:pPr marL="342900" lvl="0" indent="-342900" algn="l" rtl="0">
              <a:spcBef>
                <a:spcPts val="640"/>
              </a:spcBef>
              <a:spcAft>
                <a:spcPts val="0"/>
              </a:spcAft>
              <a:buClr>
                <a:schemeClr val="dk1"/>
              </a:buClr>
              <a:buSzPts val="3200"/>
              <a:buChar char="●"/>
            </a:pPr>
            <a:r>
              <a:rPr lang="en-US"/>
              <a:t>Software ⭢ ?</a:t>
            </a:r>
            <a:endParaRPr/>
          </a:p>
          <a:p>
            <a:pPr marL="342900" lvl="0" indent="-342900" algn="l" rtl="0">
              <a:spcBef>
                <a:spcPts val="640"/>
              </a:spcBef>
              <a:spcAft>
                <a:spcPts val="1200"/>
              </a:spcAft>
              <a:buClr>
                <a:schemeClr val="dk1"/>
              </a:buClr>
              <a:buSzPts val="3200"/>
              <a:buChar char="●"/>
            </a:pPr>
            <a:r>
              <a:rPr lang="en-US"/>
              <a:t>Modeling is a proven and well-accepted engineering technique</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Xây nhà cho chó </a:t>
            </a:r>
            <a:r>
              <a:rPr lang="en-US"/>
              <a:t>⭢ </a:t>
            </a:r>
            <a:r>
              <a:rPr lang="vi-VN"/>
              <a:t>đống gỗ, đinh, búa, cưa, thước cuộn,…</a:t>
            </a:r>
            <a:endParaRPr lang="en-US"/>
          </a:p>
          <a:p>
            <a:pPr marL="342900" lvl="0" indent="-342900" algn="l" rtl="0">
              <a:spcBef>
                <a:spcPts val="640"/>
              </a:spcBef>
              <a:spcAft>
                <a:spcPts val="1200"/>
              </a:spcAft>
              <a:buClr>
                <a:schemeClr val="dk1"/>
              </a:buClr>
              <a:buSzPts val="3200"/>
              <a:buChar char="●"/>
            </a:pPr>
            <a:r>
              <a:rPr lang="en-US"/>
              <a:t>Xây nhà ⭢?</a:t>
            </a:r>
          </a:p>
          <a:p>
            <a:pPr marL="342900" lvl="0" indent="-342900" algn="l" rtl="0">
              <a:spcBef>
                <a:spcPts val="640"/>
              </a:spcBef>
              <a:spcAft>
                <a:spcPts val="1200"/>
              </a:spcAft>
              <a:buClr>
                <a:schemeClr val="dk1"/>
              </a:buClr>
              <a:buSzPts val="3200"/>
              <a:buChar char="●"/>
            </a:pPr>
            <a:r>
              <a:rPr lang="en-US"/>
              <a:t>Xây cao ốc văn phòng ⭢?</a:t>
            </a:r>
          </a:p>
          <a:p>
            <a:pPr marL="342900" lvl="0" indent="-342900" algn="l" rtl="0">
              <a:spcBef>
                <a:spcPts val="640"/>
              </a:spcBef>
              <a:spcAft>
                <a:spcPts val="1200"/>
              </a:spcAft>
              <a:buClr>
                <a:schemeClr val="dk1"/>
              </a:buClr>
              <a:buSzPts val="3200"/>
              <a:buChar char="●"/>
            </a:pPr>
            <a:r>
              <a:rPr lang="vi-VN"/>
              <a:t>Xây cao ốc văn phòng </a:t>
            </a:r>
            <a:r>
              <a:rPr lang="en-US"/>
              <a:t>⭢? </a:t>
            </a:r>
            <a:r>
              <a:rPr lang="vi-VN"/>
              <a:t>Phần mềm </a:t>
            </a:r>
            <a:r>
              <a:rPr lang="en-US"/>
              <a:t>⭢?</a:t>
            </a:r>
            <a:r>
              <a:rPr lang="vi-VN"/>
              <a:t>Mô hình hóa là một kỹ thuật kỹ thuật đã được chứng minh và chấp nhận tốt</a:t>
            </a:r>
            <a:endParaRPr lang="en-US"/>
          </a:p>
          <a:p>
            <a:pPr marL="342900" lvl="0" indent="-342900" algn="l" rtl="0">
              <a:spcBef>
                <a:spcPts val="640"/>
              </a:spcBef>
              <a:spcAft>
                <a:spcPts val="1200"/>
              </a:spcAft>
              <a:buClr>
                <a:schemeClr val="dk1"/>
              </a:buClr>
              <a:buSzPts val="3200"/>
              <a:buChar char="●"/>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Interaction(Sự tương tác)</a:t>
            </a:r>
            <a:endParaRPr/>
          </a:p>
        </p:txBody>
      </p:sp>
      <p:sp>
        <p:nvSpPr>
          <p:cNvPr id="283" name="Google Shape;283;p47"/>
          <p:cNvSpPr txBox="1">
            <a:spLocks noGrp="1"/>
          </p:cNvSpPr>
          <p:nvPr>
            <p:ph type="body" idx="1"/>
          </p:nvPr>
        </p:nvSpPr>
        <p:spPr>
          <a:xfrm>
            <a:off x="457200" y="1600200"/>
            <a:ext cx="8229600" cy="2918400"/>
          </a:xfrm>
          <a:prstGeom prst="rect">
            <a:avLst/>
          </a:prstGeom>
        </p:spPr>
        <p:txBody>
          <a:bodyPr spcFirstLastPara="1" wrap="square" lIns="91425" tIns="45700" rIns="91425" bIns="45700" anchor="t" anchorCtr="0">
            <a:spAutoFit/>
          </a:bodyPr>
          <a:lstStyle/>
          <a:p>
            <a:pPr marL="457200" lvl="0" indent="-342900" algn="l" rtl="0">
              <a:spcBef>
                <a:spcPts val="360"/>
              </a:spcBef>
              <a:spcAft>
                <a:spcPts val="0"/>
              </a:spcAft>
              <a:buSzPts val="1800"/>
              <a:buChar char="●"/>
            </a:pPr>
            <a:r>
              <a:rPr lang="en-US"/>
              <a:t>A behavior that comprises a set of messages exchanged among a set of objects or roles within a particular context to accomplish a specific purpose. </a:t>
            </a:r>
            <a:endParaRPr/>
          </a:p>
          <a:p>
            <a:pPr marL="457200" lvl="0" indent="-342900" algn="l" rtl="0">
              <a:spcBef>
                <a:spcPts val="0"/>
              </a:spcBef>
              <a:spcAft>
                <a:spcPts val="0"/>
              </a:spcAft>
              <a:buSzPts val="1800"/>
              <a:buChar char="●"/>
            </a:pPr>
            <a:r>
              <a:rPr lang="en-US"/>
              <a:t>The behavior of a society of objects or of an individual operation may be specified with an interaction. </a:t>
            </a:r>
            <a:endParaRPr/>
          </a:p>
          <a:p>
            <a:pPr marL="457200" lvl="0" indent="-342900" algn="l" rtl="0">
              <a:spcBef>
                <a:spcPts val="0"/>
              </a:spcBef>
              <a:spcAft>
                <a:spcPts val="0"/>
              </a:spcAft>
              <a:buSzPts val="1800"/>
              <a:buChar char="●"/>
            </a:pPr>
            <a:r>
              <a:rPr lang="en-US"/>
              <a:t>An interaction involves a number of other elements, including messages, actions, and connectors (the connection between objects). </a:t>
            </a:r>
            <a:endParaRPr/>
          </a:p>
          <a:p>
            <a:pPr marL="457200" lvl="0" indent="-342900" algn="l" rtl="0">
              <a:spcBef>
                <a:spcPts val="0"/>
              </a:spcBef>
              <a:spcAft>
                <a:spcPts val="0"/>
              </a:spcAft>
              <a:buSzPts val="1800"/>
              <a:buChar char="●"/>
            </a:pPr>
            <a:r>
              <a:rPr lang="en-US"/>
              <a:t>Graphically, a message is rendered as a directed line, almost always including the name of its operation</a:t>
            </a:r>
            <a:endParaRPr/>
          </a:p>
        </p:txBody>
      </p:sp>
      <p:pic>
        <p:nvPicPr>
          <p:cNvPr id="284" name="Google Shape;284;p47"/>
          <p:cNvPicPr preferRelativeResize="0"/>
          <p:nvPr/>
        </p:nvPicPr>
        <p:blipFill>
          <a:blip r:embed="rId3">
            <a:alphaModFix/>
          </a:blip>
          <a:stretch>
            <a:fillRect/>
          </a:stretch>
        </p:blipFill>
        <p:spPr>
          <a:xfrm>
            <a:off x="2957513" y="4997575"/>
            <a:ext cx="3228975" cy="69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B2BA-D475-77E8-7BC2-ED3F3FF1D62F}"/>
              </a:ext>
            </a:extLst>
          </p:cNvPr>
          <p:cNvSpPr>
            <a:spLocks noGrp="1"/>
          </p:cNvSpPr>
          <p:nvPr>
            <p:ph type="title"/>
          </p:nvPr>
        </p:nvSpPr>
        <p:spPr/>
        <p:txBody>
          <a:bodyPr/>
          <a:lstStyle/>
          <a:p>
            <a:r>
              <a:rPr lang="en-US"/>
              <a:t>Sự tương tác</a:t>
            </a:r>
          </a:p>
        </p:txBody>
      </p:sp>
      <p:sp>
        <p:nvSpPr>
          <p:cNvPr id="3" name="Text Placeholder 2">
            <a:extLst>
              <a:ext uri="{FF2B5EF4-FFF2-40B4-BE49-F238E27FC236}">
                <a16:creationId xmlns:a16="http://schemas.microsoft.com/office/drawing/2014/main" id="{3666221C-1AF7-96BE-A0C7-C716EE1C3CEC}"/>
              </a:ext>
            </a:extLst>
          </p:cNvPr>
          <p:cNvSpPr>
            <a:spLocks noGrp="1"/>
          </p:cNvSpPr>
          <p:nvPr>
            <p:ph type="body" idx="1"/>
          </p:nvPr>
        </p:nvSpPr>
        <p:spPr/>
        <p:txBody>
          <a:bodyPr/>
          <a:lstStyle/>
          <a:p>
            <a:r>
              <a:rPr lang="vi-VN"/>
              <a:t>Một hành vi bao gồm một tập hợp các thông điệp được trao đổi giữa một tập hợp các đối tượng hoặc vai trò trong một ngữ cảnh cụ thể để thực hiện một mục đích cụ thể.</a:t>
            </a:r>
            <a:endParaRPr lang="en-US"/>
          </a:p>
          <a:p>
            <a:r>
              <a:rPr lang="vi-VN"/>
              <a:t>Hành vi của một xã hội của các đối tượng hoặc của một hoạt động riêng lẻ có thể được xác định bằng một sự tương tác.</a:t>
            </a:r>
            <a:endParaRPr lang="en-US"/>
          </a:p>
          <a:p>
            <a:r>
              <a:rPr lang="vi-VN"/>
              <a:t>Tương tác liên quan đến một số yếu tố khác, bao gồm thông điệp, hành động và trình kết nối (kết nối giữa các đối tượng).</a:t>
            </a:r>
            <a:endParaRPr lang="en-US"/>
          </a:p>
          <a:p>
            <a:r>
              <a:rPr lang="vi-VN"/>
              <a:t>Về mặt đồ họa, một thông báo được hiển thị dưới dạng một dòng có hướng dẫn, hầu như luôn bao gồm tên hoạt động của nó</a:t>
            </a:r>
            <a:endParaRPr lang="en-US"/>
          </a:p>
        </p:txBody>
      </p:sp>
    </p:spTree>
    <p:extLst>
      <p:ext uri="{BB962C8B-B14F-4D97-AF65-F5344CB8AC3E}">
        <p14:creationId xmlns:p14="http://schemas.microsoft.com/office/powerpoint/2010/main" val="3839652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State machine(Máy trạng thái)</a:t>
            </a:r>
            <a:endParaRPr/>
          </a:p>
        </p:txBody>
      </p:sp>
      <p:sp>
        <p:nvSpPr>
          <p:cNvPr id="290" name="Google Shape;290;p48"/>
          <p:cNvSpPr txBox="1">
            <a:spLocks noGrp="1"/>
          </p:cNvSpPr>
          <p:nvPr>
            <p:ph type="body" idx="1"/>
          </p:nvPr>
        </p:nvSpPr>
        <p:spPr>
          <a:xfrm>
            <a:off x="457200" y="1600200"/>
            <a:ext cx="8229600" cy="3237000"/>
          </a:xfrm>
          <a:prstGeom prst="rect">
            <a:avLst/>
          </a:prstGeom>
        </p:spPr>
        <p:txBody>
          <a:bodyPr spcFirstLastPara="1" wrap="square" lIns="91425" tIns="45700" rIns="91425" bIns="45700" anchor="t" anchorCtr="0">
            <a:spAutoFit/>
          </a:bodyPr>
          <a:lstStyle/>
          <a:p>
            <a:pPr marL="457200" lvl="0" indent="-342900" algn="l" rtl="0">
              <a:spcBef>
                <a:spcPts val="360"/>
              </a:spcBef>
              <a:spcAft>
                <a:spcPts val="0"/>
              </a:spcAft>
              <a:buSzPts val="1800"/>
              <a:buChar char="●"/>
            </a:pPr>
            <a:r>
              <a:rPr lang="en-US"/>
              <a:t>A behavior that specifies the sequences of states an object or an interaction goes through during its lifetime in response to events, together with its responses to those events. </a:t>
            </a:r>
            <a:endParaRPr/>
          </a:p>
          <a:p>
            <a:pPr marL="457200" lvl="0" indent="-342900" algn="l" rtl="0">
              <a:spcBef>
                <a:spcPts val="0"/>
              </a:spcBef>
              <a:spcAft>
                <a:spcPts val="0"/>
              </a:spcAft>
              <a:buSzPts val="1800"/>
              <a:buChar char="●"/>
            </a:pPr>
            <a:r>
              <a:rPr lang="en-US"/>
              <a:t>The behavior of an individual class or a collaboration of classes may be specified with a state machine. </a:t>
            </a:r>
            <a:endParaRPr/>
          </a:p>
          <a:p>
            <a:pPr marL="457200" lvl="0" indent="-342900" algn="l" rtl="0">
              <a:spcBef>
                <a:spcPts val="0"/>
              </a:spcBef>
              <a:spcAft>
                <a:spcPts val="0"/>
              </a:spcAft>
              <a:buSzPts val="1800"/>
              <a:buChar char="●"/>
            </a:pPr>
            <a:r>
              <a:rPr lang="en-US"/>
              <a:t>A state machine involves a number of other elements, including states, transitions (the flow from state to state), events (things that trigger a transition), and activities (the response to a transition). </a:t>
            </a:r>
            <a:endParaRPr/>
          </a:p>
          <a:p>
            <a:pPr marL="457200" lvl="0" indent="-342900" algn="l" rtl="0">
              <a:spcBef>
                <a:spcPts val="0"/>
              </a:spcBef>
              <a:spcAft>
                <a:spcPts val="0"/>
              </a:spcAft>
              <a:buSzPts val="1800"/>
              <a:buChar char="●"/>
            </a:pPr>
            <a:r>
              <a:rPr lang="en-US"/>
              <a:t>Graphically, a state is rendered as a rounded rectangle, usually including its name and its sub-states, if any</a:t>
            </a:r>
            <a:endParaRPr/>
          </a:p>
        </p:txBody>
      </p:sp>
      <p:pic>
        <p:nvPicPr>
          <p:cNvPr id="291" name="Google Shape;291;p48"/>
          <p:cNvPicPr preferRelativeResize="0"/>
          <p:nvPr/>
        </p:nvPicPr>
        <p:blipFill>
          <a:blip r:embed="rId3">
            <a:alphaModFix/>
          </a:blip>
          <a:stretch>
            <a:fillRect/>
          </a:stretch>
        </p:blipFill>
        <p:spPr>
          <a:xfrm>
            <a:off x="3362325" y="5110550"/>
            <a:ext cx="2419350" cy="1381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9BD6-07CE-6F6C-AD26-846A06B36DE7}"/>
              </a:ext>
            </a:extLst>
          </p:cNvPr>
          <p:cNvSpPr>
            <a:spLocks noGrp="1"/>
          </p:cNvSpPr>
          <p:nvPr>
            <p:ph type="title"/>
          </p:nvPr>
        </p:nvSpPr>
        <p:spPr/>
        <p:txBody>
          <a:bodyPr/>
          <a:lstStyle/>
          <a:p>
            <a:r>
              <a:rPr lang="en-US"/>
              <a:t>Máy trạng thái</a:t>
            </a:r>
          </a:p>
        </p:txBody>
      </p:sp>
      <p:sp>
        <p:nvSpPr>
          <p:cNvPr id="3" name="Text Placeholder 2">
            <a:extLst>
              <a:ext uri="{FF2B5EF4-FFF2-40B4-BE49-F238E27FC236}">
                <a16:creationId xmlns:a16="http://schemas.microsoft.com/office/drawing/2014/main" id="{71BA9937-F13B-F422-992C-A63D6ED45D8E}"/>
              </a:ext>
            </a:extLst>
          </p:cNvPr>
          <p:cNvSpPr>
            <a:spLocks noGrp="1"/>
          </p:cNvSpPr>
          <p:nvPr>
            <p:ph type="body" idx="1"/>
          </p:nvPr>
        </p:nvSpPr>
        <p:spPr/>
        <p:txBody>
          <a:bodyPr/>
          <a:lstStyle/>
          <a:p>
            <a:r>
              <a:rPr lang="vi-VN"/>
              <a:t>Một hành vi chỉ định trình tự các trạng thái mà một đối tượng hoặc một tương tác trải qua trong suốt thời gian tồn tại của nó để phản ứng với các sự kiện, cùng với các phản hồi của nó đối với các sự kiện đó.</a:t>
            </a:r>
            <a:endParaRPr lang="en-US"/>
          </a:p>
          <a:p>
            <a:r>
              <a:rPr lang="vi-VN"/>
              <a:t>Hành vi của một lớp riêng lẻ hoặc sự cộng tác của các lớp có thể được chỉ định bằng máy trạng thái.</a:t>
            </a:r>
            <a:endParaRPr lang="en-US"/>
          </a:p>
          <a:p>
            <a:r>
              <a:rPr lang="vi-VN"/>
              <a:t>Máy trạng thái liên quan đến một số yếu tố khác, bao gồm trạng thái, quá trình chuyển đổi (luồng từ trạng thái này sang trạng thái khác), sự kiện (những thứ kích hoạt quá trình chuyển đổi) và hoạt động (phản ứng với quá trình chuyển đổi).</a:t>
            </a:r>
            <a:endParaRPr lang="en-US"/>
          </a:p>
          <a:p>
            <a:r>
              <a:rPr lang="vi-VN"/>
              <a:t>Về mặt đồ họa, một trạng thái được hiển thị dưới dạng hình chữ nhật tròn, thường bao gồm tên và các trạng thái con của nó, nếu có</a:t>
            </a:r>
            <a:endParaRPr lang="en-US"/>
          </a:p>
        </p:txBody>
      </p:sp>
    </p:spTree>
    <p:extLst>
      <p:ext uri="{BB962C8B-B14F-4D97-AF65-F5344CB8AC3E}">
        <p14:creationId xmlns:p14="http://schemas.microsoft.com/office/powerpoint/2010/main" val="859357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Activity(Hoạt động)</a:t>
            </a:r>
            <a:endParaRPr/>
          </a:p>
        </p:txBody>
      </p:sp>
      <p:sp>
        <p:nvSpPr>
          <p:cNvPr id="297" name="Google Shape;297;p49"/>
          <p:cNvSpPr txBox="1">
            <a:spLocks noGrp="1"/>
          </p:cNvSpPr>
          <p:nvPr>
            <p:ph type="body" idx="1"/>
          </p:nvPr>
        </p:nvSpPr>
        <p:spPr>
          <a:xfrm>
            <a:off x="457200" y="1600200"/>
            <a:ext cx="8229600" cy="3237000"/>
          </a:xfrm>
          <a:prstGeom prst="rect">
            <a:avLst/>
          </a:prstGeom>
        </p:spPr>
        <p:txBody>
          <a:bodyPr spcFirstLastPara="1" wrap="square" lIns="91425" tIns="45700" rIns="91425" bIns="45700" anchor="t" anchorCtr="0">
            <a:spAutoFit/>
          </a:bodyPr>
          <a:lstStyle/>
          <a:p>
            <a:pPr marL="457200" lvl="0" indent="-342900" algn="l" rtl="0">
              <a:spcBef>
                <a:spcPts val="360"/>
              </a:spcBef>
              <a:spcAft>
                <a:spcPts val="0"/>
              </a:spcAft>
              <a:buSzPts val="1800"/>
              <a:buChar char="●"/>
            </a:pPr>
            <a:r>
              <a:rPr lang="en-US"/>
              <a:t>A behavior that specifies the sequence of steps a computational process performs. </a:t>
            </a:r>
            <a:endParaRPr/>
          </a:p>
          <a:p>
            <a:pPr marL="457200" lvl="0" indent="-342900" algn="l" rtl="0">
              <a:spcBef>
                <a:spcPts val="0"/>
              </a:spcBef>
              <a:spcAft>
                <a:spcPts val="0"/>
              </a:spcAft>
              <a:buSzPts val="1800"/>
              <a:buChar char="●"/>
            </a:pPr>
            <a:r>
              <a:rPr lang="en-US"/>
              <a:t>In an interaction, the focus is on the set of objects that interact. </a:t>
            </a:r>
            <a:endParaRPr/>
          </a:p>
          <a:p>
            <a:pPr marL="457200" lvl="0" indent="-342900" algn="l" rtl="0">
              <a:spcBef>
                <a:spcPts val="0"/>
              </a:spcBef>
              <a:spcAft>
                <a:spcPts val="0"/>
              </a:spcAft>
              <a:buSzPts val="1800"/>
              <a:buChar char="●"/>
            </a:pPr>
            <a:r>
              <a:rPr lang="en-US"/>
              <a:t>In a state machine, the focus is on the life cycle of one object at a time. </a:t>
            </a:r>
            <a:endParaRPr/>
          </a:p>
          <a:p>
            <a:pPr marL="457200" lvl="0" indent="-342900" algn="l" rtl="0">
              <a:spcBef>
                <a:spcPts val="0"/>
              </a:spcBef>
              <a:spcAft>
                <a:spcPts val="0"/>
              </a:spcAft>
              <a:buSzPts val="1800"/>
              <a:buChar char="●"/>
            </a:pPr>
            <a:r>
              <a:rPr lang="en-US"/>
              <a:t>In an activity, the focus is on the flows among steps without regard to which object performs each step. </a:t>
            </a:r>
            <a:endParaRPr/>
          </a:p>
          <a:p>
            <a:pPr marL="457200" lvl="0" indent="-342900" algn="l" rtl="0">
              <a:spcBef>
                <a:spcPts val="0"/>
              </a:spcBef>
              <a:spcAft>
                <a:spcPts val="0"/>
              </a:spcAft>
              <a:buSzPts val="1800"/>
              <a:buChar char="●"/>
            </a:pPr>
            <a:r>
              <a:rPr lang="en-US"/>
              <a:t>A step of an activity is called an action. </a:t>
            </a:r>
            <a:endParaRPr/>
          </a:p>
          <a:p>
            <a:pPr marL="457200" lvl="0" indent="-342900" algn="l" rtl="0">
              <a:spcBef>
                <a:spcPts val="0"/>
              </a:spcBef>
              <a:spcAft>
                <a:spcPts val="0"/>
              </a:spcAft>
              <a:buSzPts val="1800"/>
              <a:buChar char="●"/>
            </a:pPr>
            <a:r>
              <a:rPr lang="en-US"/>
              <a:t>Graphically, an action is rendered as a rounded rectangle with a name indicating its purpose. </a:t>
            </a:r>
            <a:endParaRPr/>
          </a:p>
          <a:p>
            <a:pPr marL="457200" lvl="0" indent="-342900" algn="l" rtl="0">
              <a:spcBef>
                <a:spcPts val="0"/>
              </a:spcBef>
              <a:spcAft>
                <a:spcPts val="0"/>
              </a:spcAft>
              <a:buSzPts val="1800"/>
              <a:buChar char="●"/>
            </a:pPr>
            <a:r>
              <a:rPr lang="en-US"/>
              <a:t>States and actions are distinguished by their different contexts.</a:t>
            </a:r>
            <a:endParaRPr/>
          </a:p>
        </p:txBody>
      </p:sp>
      <p:pic>
        <p:nvPicPr>
          <p:cNvPr id="298" name="Google Shape;298;p49"/>
          <p:cNvPicPr preferRelativeResize="0"/>
          <p:nvPr/>
        </p:nvPicPr>
        <p:blipFill>
          <a:blip r:embed="rId3">
            <a:alphaModFix/>
          </a:blip>
          <a:stretch>
            <a:fillRect/>
          </a:stretch>
        </p:blipFill>
        <p:spPr>
          <a:xfrm>
            <a:off x="3395663" y="5158925"/>
            <a:ext cx="2352675" cy="1352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FDCB-1E83-5D47-5631-2E36D3C93CC5}"/>
              </a:ext>
            </a:extLst>
          </p:cNvPr>
          <p:cNvSpPr>
            <a:spLocks noGrp="1"/>
          </p:cNvSpPr>
          <p:nvPr>
            <p:ph type="title"/>
          </p:nvPr>
        </p:nvSpPr>
        <p:spPr/>
        <p:txBody>
          <a:bodyPr/>
          <a:lstStyle/>
          <a:p>
            <a:r>
              <a:rPr lang="en-US"/>
              <a:t>Hoạt động</a:t>
            </a:r>
          </a:p>
        </p:txBody>
      </p:sp>
      <p:sp>
        <p:nvSpPr>
          <p:cNvPr id="3" name="Text Placeholder 2">
            <a:extLst>
              <a:ext uri="{FF2B5EF4-FFF2-40B4-BE49-F238E27FC236}">
                <a16:creationId xmlns:a16="http://schemas.microsoft.com/office/drawing/2014/main" id="{0A10C329-42CE-4C93-69C7-27EFD78522B4}"/>
              </a:ext>
            </a:extLst>
          </p:cNvPr>
          <p:cNvSpPr>
            <a:spLocks noGrp="1"/>
          </p:cNvSpPr>
          <p:nvPr>
            <p:ph type="body" idx="1"/>
          </p:nvPr>
        </p:nvSpPr>
        <p:spPr/>
        <p:txBody>
          <a:bodyPr/>
          <a:lstStyle/>
          <a:p>
            <a:r>
              <a:rPr lang="vi-VN"/>
              <a:t>Một hành vi chỉ định trình tự các bước mà một quy trình tính toán thực hiện.</a:t>
            </a:r>
            <a:endParaRPr lang="en-US"/>
          </a:p>
          <a:p>
            <a:r>
              <a:rPr lang="vi-VN"/>
              <a:t>Trong một tương tác, trọng tâm là tập hợp các đối tượng tương tác.Trong máy trạng thái, tiêu điểm là vòng đời của một đối tượng tại một thời điểm.</a:t>
            </a:r>
            <a:endParaRPr lang="en-US"/>
          </a:p>
          <a:p>
            <a:r>
              <a:rPr lang="vi-VN"/>
              <a:t>Trong một hoạt động, trọng tâm là các luồng giữa các bước mà không quan tâm đến đối tượng nào thực hiện mỗi bước.Một bước của một hoạt động được gọi là một hành động.Về mặt đồ họa, một hành động được hiển thị dưới dạng hình chữ nhật tròn với tên biểu thị mục đích của nó.</a:t>
            </a:r>
            <a:endParaRPr lang="en-US"/>
          </a:p>
          <a:p>
            <a:r>
              <a:rPr lang="vi-VN"/>
              <a:t>Các trạng thái và hành động được phân biệt bởi các bối cảnh khác nhau của chúng.</a:t>
            </a:r>
            <a:endParaRPr lang="en-US"/>
          </a:p>
        </p:txBody>
      </p:sp>
    </p:spTree>
    <p:extLst>
      <p:ext uri="{BB962C8B-B14F-4D97-AF65-F5344CB8AC3E}">
        <p14:creationId xmlns:p14="http://schemas.microsoft.com/office/powerpoint/2010/main" val="72750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Grouping things</a:t>
            </a:r>
            <a:endParaRPr/>
          </a:p>
        </p:txBody>
      </p:sp>
      <p:sp>
        <p:nvSpPr>
          <p:cNvPr id="304" name="Google Shape;304;p5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Organizational parts of UML modes</a:t>
            </a:r>
            <a:endParaRPr/>
          </a:p>
          <a:p>
            <a:pPr marL="342900" lvl="0" indent="-342900" algn="l" rtl="0">
              <a:spcBef>
                <a:spcPts val="640"/>
              </a:spcBef>
              <a:spcAft>
                <a:spcPts val="0"/>
              </a:spcAft>
              <a:buClr>
                <a:schemeClr val="dk1"/>
              </a:buClr>
              <a:buSzPts val="3200"/>
              <a:buChar char="●"/>
            </a:pPr>
            <a:r>
              <a:rPr lang="en-US"/>
              <a:t>Are the boxes into which a model can be decomposed</a:t>
            </a:r>
            <a:endParaRPr/>
          </a:p>
          <a:p>
            <a:pPr marL="342900" lvl="0" indent="-342900" algn="l" rtl="0">
              <a:spcBef>
                <a:spcPts val="640"/>
              </a:spcBef>
              <a:spcAft>
                <a:spcPts val="0"/>
              </a:spcAft>
              <a:buClr>
                <a:schemeClr val="dk1"/>
              </a:buClr>
              <a:buSzPts val="3200"/>
              <a:buChar char="●"/>
            </a:pPr>
            <a:r>
              <a:rPr lang="en-US"/>
              <a:t>One primary kind of grouping things:</a:t>
            </a:r>
            <a:endParaRPr/>
          </a:p>
          <a:p>
            <a:pPr marL="742950" lvl="1" indent="-285750" algn="l" rtl="0">
              <a:spcBef>
                <a:spcPts val="560"/>
              </a:spcBef>
              <a:spcAft>
                <a:spcPts val="1200"/>
              </a:spcAft>
              <a:buClr>
                <a:schemeClr val="dk1"/>
              </a:buClr>
              <a:buSzPts val="2800"/>
              <a:buChar char="○"/>
            </a:pPr>
            <a:r>
              <a:rPr lang="en-US"/>
              <a:t>Package </a:t>
            </a:r>
          </a:p>
          <a:p>
            <a:pPr marL="742950" lvl="1" indent="-285750" algn="l" rtl="0">
              <a:spcBef>
                <a:spcPts val="560"/>
              </a:spcBef>
              <a:spcAft>
                <a:spcPts val="1200"/>
              </a:spcAft>
              <a:buClr>
                <a:schemeClr val="dk1"/>
              </a:buClr>
              <a:buSzPts val="2800"/>
              <a:buChar char="○"/>
            </a:pPr>
            <a:r>
              <a:rPr lang="en-US"/>
              <a:t>--------------------------------------------------------------------------------------------------------------------</a:t>
            </a:r>
          </a:p>
          <a:p>
            <a:pPr marL="742950" lvl="1" indent="-285750" algn="l" rtl="0">
              <a:spcBef>
                <a:spcPts val="560"/>
              </a:spcBef>
              <a:spcAft>
                <a:spcPts val="1200"/>
              </a:spcAft>
              <a:buClr>
                <a:schemeClr val="dk1"/>
              </a:buClr>
              <a:buSzPts val="2800"/>
              <a:buChar char="○"/>
            </a:pPr>
            <a:r>
              <a:rPr lang="vi-VN"/>
              <a:t>Các bộ phận tổ chức của các chế độ UML</a:t>
            </a:r>
            <a:endParaRPr lang="en-US"/>
          </a:p>
          <a:p>
            <a:pPr marL="742950" lvl="1" indent="-285750" algn="l" rtl="0">
              <a:spcBef>
                <a:spcPts val="560"/>
              </a:spcBef>
              <a:spcAft>
                <a:spcPts val="1200"/>
              </a:spcAft>
              <a:buClr>
                <a:schemeClr val="dk1"/>
              </a:buClr>
              <a:buSzPts val="2800"/>
              <a:buChar char="○"/>
            </a:pPr>
            <a:r>
              <a:rPr lang="vi-VN"/>
              <a:t>Có phải là các hộp mà một mô hình có thể được phân hủy</a:t>
            </a:r>
            <a:endParaRPr lang="en-US"/>
          </a:p>
          <a:p>
            <a:pPr marL="742950" lvl="1" indent="-285750" algn="l" rtl="0">
              <a:spcBef>
                <a:spcPts val="560"/>
              </a:spcBef>
              <a:spcAft>
                <a:spcPts val="1200"/>
              </a:spcAft>
              <a:buClr>
                <a:schemeClr val="dk1"/>
              </a:buClr>
              <a:buSzPts val="2800"/>
              <a:buChar char="○"/>
            </a:pPr>
            <a:r>
              <a:rPr lang="vi-VN"/>
              <a:t>Một kiểu nhóm chính:</a:t>
            </a:r>
            <a:endParaRPr lang="en-US"/>
          </a:p>
          <a:p>
            <a:pPr marL="742950" lvl="1" indent="-285750" algn="l" rtl="0">
              <a:spcBef>
                <a:spcPts val="560"/>
              </a:spcBef>
              <a:spcAft>
                <a:spcPts val="1200"/>
              </a:spcAft>
              <a:buClr>
                <a:schemeClr val="dk1"/>
              </a:buClr>
              <a:buSzPts val="2800"/>
              <a:buChar char="○"/>
            </a:pPr>
            <a:r>
              <a:rPr lang="vi-VN"/>
              <a:t>Bưu kiện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Package</a:t>
            </a:r>
            <a:endParaRPr/>
          </a:p>
        </p:txBody>
      </p:sp>
      <p:sp>
        <p:nvSpPr>
          <p:cNvPr id="310" name="Google Shape;310;p51"/>
          <p:cNvSpPr txBox="1">
            <a:spLocks noGrp="1"/>
          </p:cNvSpPr>
          <p:nvPr>
            <p:ph type="body" idx="1"/>
          </p:nvPr>
        </p:nvSpPr>
        <p:spPr>
          <a:xfrm>
            <a:off x="457200" y="1600200"/>
            <a:ext cx="8229600" cy="2599800"/>
          </a:xfrm>
          <a:prstGeom prst="rect">
            <a:avLst/>
          </a:prstGeom>
        </p:spPr>
        <p:txBody>
          <a:bodyPr spcFirstLastPara="1" wrap="square" lIns="91425" tIns="45700" rIns="91425" bIns="45700" anchor="t" anchorCtr="0">
            <a:spAutoFit/>
          </a:bodyPr>
          <a:lstStyle/>
          <a:p>
            <a:pPr marL="457200" lvl="0" indent="-342900" algn="l" rtl="0">
              <a:spcBef>
                <a:spcPts val="360"/>
              </a:spcBef>
              <a:spcAft>
                <a:spcPts val="0"/>
              </a:spcAft>
              <a:buSzPts val="1800"/>
              <a:buChar char="●"/>
            </a:pPr>
            <a:r>
              <a:rPr lang="en-US"/>
              <a:t>A general-purpose mechanism for organizing the design itself, as opposed to classes, which organize implementation constructs.</a:t>
            </a:r>
            <a:endParaRPr/>
          </a:p>
          <a:p>
            <a:pPr marL="457200" lvl="0" indent="-342900" algn="l" rtl="0">
              <a:spcBef>
                <a:spcPts val="0"/>
              </a:spcBef>
              <a:spcAft>
                <a:spcPts val="0"/>
              </a:spcAft>
              <a:buSzPts val="1800"/>
              <a:buChar char="●"/>
            </a:pPr>
            <a:r>
              <a:rPr lang="en-US"/>
              <a:t> Structural things, behavioral things, and even other grouping things may be placed in a package. </a:t>
            </a:r>
            <a:endParaRPr/>
          </a:p>
          <a:p>
            <a:pPr marL="457200" lvl="0" indent="-342900" algn="l" rtl="0">
              <a:spcBef>
                <a:spcPts val="0"/>
              </a:spcBef>
              <a:spcAft>
                <a:spcPts val="0"/>
              </a:spcAft>
              <a:buSzPts val="1800"/>
              <a:buChar char="●"/>
            </a:pPr>
            <a:r>
              <a:rPr lang="en-US"/>
              <a:t>Unlike components (which exist at run time), a package is purely conceptual (meaning that it exists only at development time). </a:t>
            </a:r>
            <a:endParaRPr/>
          </a:p>
          <a:p>
            <a:pPr marL="457200" lvl="0" indent="-342900" algn="l" rtl="0">
              <a:spcBef>
                <a:spcPts val="0"/>
              </a:spcBef>
              <a:spcAft>
                <a:spcPts val="0"/>
              </a:spcAft>
              <a:buSzPts val="1800"/>
              <a:buChar char="●"/>
            </a:pPr>
            <a:r>
              <a:rPr lang="en-US"/>
              <a:t>Graphically, a package is rendered as a tabbed folder, usually including only its name and, sometimes, its contents</a:t>
            </a:r>
            <a:endParaRPr/>
          </a:p>
        </p:txBody>
      </p:sp>
      <p:pic>
        <p:nvPicPr>
          <p:cNvPr id="311" name="Google Shape;311;p51"/>
          <p:cNvPicPr preferRelativeResize="0"/>
          <p:nvPr/>
        </p:nvPicPr>
        <p:blipFill>
          <a:blip r:embed="rId3">
            <a:alphaModFix/>
          </a:blip>
          <a:stretch>
            <a:fillRect/>
          </a:stretch>
        </p:blipFill>
        <p:spPr>
          <a:xfrm>
            <a:off x="3395663" y="4509625"/>
            <a:ext cx="2352675" cy="1752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Annotational things</a:t>
            </a:r>
            <a:endParaRPr/>
          </a:p>
        </p:txBody>
      </p:sp>
      <p:sp>
        <p:nvSpPr>
          <p:cNvPr id="317" name="Google Shape;317;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Explanatory parts of UML models</a:t>
            </a:r>
            <a:endParaRPr/>
          </a:p>
          <a:p>
            <a:pPr marL="342900" lvl="0" indent="-342900" algn="l" rtl="0">
              <a:spcBef>
                <a:spcPts val="640"/>
              </a:spcBef>
              <a:spcAft>
                <a:spcPts val="0"/>
              </a:spcAft>
              <a:buClr>
                <a:schemeClr val="dk1"/>
              </a:buClr>
              <a:buSzPts val="3200"/>
              <a:buChar char="●"/>
            </a:pPr>
            <a:r>
              <a:rPr lang="en-US"/>
              <a:t>Are comments you may apply to describe, illuminate, and remark about any element in a model</a:t>
            </a:r>
            <a:endParaRPr/>
          </a:p>
          <a:p>
            <a:pPr marL="342900" lvl="0" indent="-342900" algn="l" rtl="0">
              <a:spcBef>
                <a:spcPts val="640"/>
              </a:spcBef>
              <a:spcAft>
                <a:spcPts val="0"/>
              </a:spcAft>
              <a:buClr>
                <a:schemeClr val="dk1"/>
              </a:buClr>
              <a:buSzPts val="3200"/>
              <a:buChar char="●"/>
            </a:pPr>
            <a:r>
              <a:rPr lang="en-US"/>
              <a:t>One primary kind of annotational thing:</a:t>
            </a:r>
            <a:endParaRPr/>
          </a:p>
          <a:p>
            <a:pPr marL="742950" lvl="1" indent="-285750" algn="l" rtl="0">
              <a:spcBef>
                <a:spcPts val="560"/>
              </a:spcBef>
              <a:spcAft>
                <a:spcPts val="1200"/>
              </a:spcAft>
              <a:buClr>
                <a:schemeClr val="dk1"/>
              </a:buClr>
              <a:buSzPts val="2800"/>
              <a:buChar char="○"/>
            </a:pPr>
            <a:r>
              <a:rPr lang="en-US"/>
              <a:t>Note </a:t>
            </a:r>
          </a:p>
          <a:p>
            <a:pPr marL="742950" lvl="1" indent="-285750" algn="l" rtl="0">
              <a:spcBef>
                <a:spcPts val="560"/>
              </a:spcBef>
              <a:spcAft>
                <a:spcPts val="1200"/>
              </a:spcAft>
              <a:buClr>
                <a:schemeClr val="dk1"/>
              </a:buClr>
              <a:buSzPts val="2800"/>
              <a:buChar char="○"/>
            </a:pPr>
            <a:r>
              <a:rPr lang="en-US"/>
              <a:t>-------------------------------------------------------------------------------------------------------------</a:t>
            </a:r>
          </a:p>
          <a:p>
            <a:pPr marL="742950" lvl="1" indent="-285750" algn="l" rtl="0">
              <a:spcBef>
                <a:spcPts val="560"/>
              </a:spcBef>
              <a:spcAft>
                <a:spcPts val="1200"/>
              </a:spcAft>
              <a:buClr>
                <a:schemeClr val="dk1"/>
              </a:buClr>
              <a:buSzPts val="2800"/>
              <a:buChar char="○"/>
            </a:pPr>
            <a:r>
              <a:rPr lang="vi-VN"/>
              <a:t>Các bộ phận tổ chức của các chế độ UMLCó phải là các hộp mà một mô hình có thể được phân hủyMột kiểu nhóm chính:Bưu kiện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Note</a:t>
            </a:r>
            <a:endParaRPr/>
          </a:p>
        </p:txBody>
      </p:sp>
      <p:sp>
        <p:nvSpPr>
          <p:cNvPr id="323" name="Google Shape;323;p53"/>
          <p:cNvSpPr txBox="1">
            <a:spLocks noGrp="1"/>
          </p:cNvSpPr>
          <p:nvPr>
            <p:ph type="body" idx="1"/>
          </p:nvPr>
        </p:nvSpPr>
        <p:spPr>
          <a:xfrm>
            <a:off x="457200" y="1600200"/>
            <a:ext cx="8229600" cy="1325100"/>
          </a:xfrm>
          <a:prstGeom prst="rect">
            <a:avLst/>
          </a:prstGeom>
        </p:spPr>
        <p:txBody>
          <a:bodyPr spcFirstLastPara="1" wrap="square" lIns="91425" tIns="45700" rIns="91425" bIns="45700" anchor="t" anchorCtr="0">
            <a:spAutoFit/>
          </a:bodyPr>
          <a:lstStyle/>
          <a:p>
            <a:pPr marL="457200" lvl="0" indent="-342900" algn="l" rtl="0">
              <a:spcBef>
                <a:spcPts val="360"/>
              </a:spcBef>
              <a:spcAft>
                <a:spcPts val="0"/>
              </a:spcAft>
              <a:buSzPts val="1800"/>
              <a:buChar char="●"/>
            </a:pPr>
            <a:r>
              <a:rPr lang="en-US"/>
              <a:t>A note is simply a symbol for rendering constraints and comments attached to an element or a collection of elements. </a:t>
            </a:r>
            <a:endParaRPr/>
          </a:p>
          <a:p>
            <a:pPr marL="457200" lvl="0" indent="-342900" algn="l" rtl="0">
              <a:spcBef>
                <a:spcPts val="0"/>
              </a:spcBef>
              <a:spcAft>
                <a:spcPts val="0"/>
              </a:spcAft>
              <a:buSzPts val="1800"/>
              <a:buChar char="●"/>
            </a:pPr>
            <a:r>
              <a:rPr lang="en-US"/>
              <a:t>Graphically, a note is rendered as a rectangle with a dog-eared corner, together with a textual or graphical comment</a:t>
            </a:r>
            <a:endParaRPr/>
          </a:p>
        </p:txBody>
      </p:sp>
      <p:pic>
        <p:nvPicPr>
          <p:cNvPr id="324" name="Google Shape;324;p53"/>
          <p:cNvPicPr preferRelativeResize="0"/>
          <p:nvPr/>
        </p:nvPicPr>
        <p:blipFill>
          <a:blip r:embed="rId3">
            <a:alphaModFix/>
          </a:blip>
          <a:stretch>
            <a:fillRect/>
          </a:stretch>
        </p:blipFill>
        <p:spPr>
          <a:xfrm>
            <a:off x="2766288" y="3561525"/>
            <a:ext cx="3611425" cy="167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Model(người mẫu)</a:t>
            </a:r>
            <a:endParaRPr/>
          </a:p>
        </p:txBody>
      </p:sp>
      <p:sp>
        <p:nvSpPr>
          <p:cNvPr id="112" name="Google Shape;112;p20"/>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model is a simplification of reality</a:t>
            </a:r>
            <a:endParaRPr/>
          </a:p>
          <a:p>
            <a:pPr marL="342900" lvl="0" indent="-342900" algn="l" rtl="0">
              <a:spcBef>
                <a:spcPts val="640"/>
              </a:spcBef>
              <a:spcAft>
                <a:spcPts val="1200"/>
              </a:spcAft>
              <a:buClr>
                <a:schemeClr val="dk1"/>
              </a:buClr>
              <a:buSzPts val="3200"/>
              <a:buChar char="●"/>
            </a:pPr>
            <a:r>
              <a:rPr lang="en-US"/>
              <a:t>We build models so that we can better understand the system we are developing</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Một mô hình là sự đơn giản hóa thực tế</a:t>
            </a:r>
            <a:endParaRPr lang="en-US"/>
          </a:p>
          <a:p>
            <a:pPr marL="342900" lvl="0" indent="-342900" algn="l" rtl="0">
              <a:spcBef>
                <a:spcPts val="640"/>
              </a:spcBef>
              <a:spcAft>
                <a:spcPts val="1200"/>
              </a:spcAft>
              <a:buClr>
                <a:schemeClr val="dk1"/>
              </a:buClr>
              <a:buSzPts val="3200"/>
              <a:buChar char="●"/>
            </a:pPr>
            <a:r>
              <a:rPr lang="vi-VN"/>
              <a:t>Chúng tôi xây dựng các mô hình để có thể hiểu rõ hơn về hệ thống mà chúng tôi đang phát triển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Relationship in the UML</a:t>
            </a:r>
            <a:endParaRPr/>
          </a:p>
        </p:txBody>
      </p:sp>
      <p:sp>
        <p:nvSpPr>
          <p:cNvPr id="330" name="Google Shape;330;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Dependency</a:t>
            </a:r>
            <a:endParaRPr/>
          </a:p>
          <a:p>
            <a:pPr marL="342900" lvl="0" indent="-342900" algn="l" rtl="0">
              <a:spcBef>
                <a:spcPts val="640"/>
              </a:spcBef>
              <a:spcAft>
                <a:spcPts val="0"/>
              </a:spcAft>
              <a:buClr>
                <a:schemeClr val="dk1"/>
              </a:buClr>
              <a:buSzPts val="3200"/>
              <a:buChar char="●"/>
            </a:pPr>
            <a:r>
              <a:rPr lang="en-US"/>
              <a:t>Association</a:t>
            </a:r>
            <a:endParaRPr/>
          </a:p>
          <a:p>
            <a:pPr marL="342900" lvl="0" indent="-342900" algn="l" rtl="0">
              <a:spcBef>
                <a:spcPts val="640"/>
              </a:spcBef>
              <a:spcAft>
                <a:spcPts val="0"/>
              </a:spcAft>
              <a:buClr>
                <a:schemeClr val="dk1"/>
              </a:buClr>
              <a:buSzPts val="3200"/>
              <a:buChar char="●"/>
            </a:pPr>
            <a:r>
              <a:rPr lang="en-US"/>
              <a:t>Generalization</a:t>
            </a:r>
            <a:endParaRPr/>
          </a:p>
          <a:p>
            <a:pPr marL="342900" lvl="0" indent="-342900" algn="l" rtl="0">
              <a:spcBef>
                <a:spcPts val="640"/>
              </a:spcBef>
              <a:spcAft>
                <a:spcPts val="1200"/>
              </a:spcAft>
              <a:buClr>
                <a:schemeClr val="dk1"/>
              </a:buClr>
              <a:buSzPts val="3200"/>
              <a:buChar char="●"/>
            </a:pPr>
            <a:r>
              <a:rPr lang="en-US"/>
              <a:t>Realization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Diagrams in the UML</a:t>
            </a:r>
            <a:endParaRPr/>
          </a:p>
        </p:txBody>
      </p:sp>
      <p:sp>
        <p:nvSpPr>
          <p:cNvPr id="336" name="Google Shape;336;p5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Graphical representation of a set of elements</a:t>
            </a:r>
            <a:endParaRPr/>
          </a:p>
          <a:p>
            <a:pPr marL="342900" lvl="0" indent="-342900" algn="l" rtl="0">
              <a:spcBef>
                <a:spcPts val="640"/>
              </a:spcBef>
              <a:spcAft>
                <a:spcPts val="0"/>
              </a:spcAft>
              <a:buClr>
                <a:schemeClr val="dk1"/>
              </a:buClr>
              <a:buSzPts val="3200"/>
              <a:buChar char="●"/>
            </a:pPr>
            <a:r>
              <a:rPr lang="en-US"/>
              <a:t>To visualize a system from different perspectives, so is a projection into a system</a:t>
            </a:r>
            <a:endParaRPr/>
          </a:p>
          <a:p>
            <a:pPr marL="342900" lvl="0" indent="-342900" algn="l" rtl="0">
              <a:spcBef>
                <a:spcPts val="640"/>
              </a:spcBef>
              <a:spcAft>
                <a:spcPts val="0"/>
              </a:spcAft>
              <a:buClr>
                <a:schemeClr val="dk1"/>
              </a:buClr>
              <a:buSzPts val="3200"/>
              <a:buChar char="●"/>
            </a:pPr>
            <a:r>
              <a:rPr lang="en-US"/>
              <a:t>Contains any combination of things and relationships</a:t>
            </a:r>
            <a:endParaRPr/>
          </a:p>
          <a:p>
            <a:pPr marL="342900" lvl="0" indent="-342900" algn="l" rtl="0">
              <a:spcBef>
                <a:spcPts val="640"/>
              </a:spcBef>
              <a:spcAft>
                <a:spcPts val="0"/>
              </a:spcAft>
              <a:buClr>
                <a:schemeClr val="dk1"/>
              </a:buClr>
              <a:buSzPts val="3200"/>
              <a:buChar char="●"/>
            </a:pPr>
            <a:r>
              <a:rPr lang="en-US"/>
              <a:t>Common kinds of diagrams:</a:t>
            </a:r>
            <a:endParaRPr/>
          </a:p>
          <a:p>
            <a:pPr marL="742950" lvl="1" indent="-285750" algn="l" rtl="0">
              <a:spcBef>
                <a:spcPts val="560"/>
              </a:spcBef>
              <a:spcAft>
                <a:spcPts val="0"/>
              </a:spcAft>
              <a:buClr>
                <a:schemeClr val="dk1"/>
              </a:buClr>
              <a:buSzPts val="2800"/>
              <a:buChar char="○"/>
            </a:pPr>
            <a:r>
              <a:rPr lang="en-US"/>
              <a:t>Class diagram</a:t>
            </a:r>
            <a:endParaRPr/>
          </a:p>
          <a:p>
            <a:pPr marL="742950" lvl="1" indent="-285750" algn="l" rtl="0">
              <a:spcBef>
                <a:spcPts val="560"/>
              </a:spcBef>
              <a:spcAft>
                <a:spcPts val="0"/>
              </a:spcAft>
              <a:buClr>
                <a:schemeClr val="dk1"/>
              </a:buClr>
              <a:buSzPts val="2800"/>
              <a:buChar char="○"/>
            </a:pPr>
            <a:r>
              <a:rPr lang="en-US"/>
              <a:t>Use case diagram</a:t>
            </a:r>
            <a:endParaRPr/>
          </a:p>
          <a:p>
            <a:pPr marL="742950" lvl="1" indent="-285750" algn="l" rtl="0">
              <a:spcBef>
                <a:spcPts val="560"/>
              </a:spcBef>
              <a:spcAft>
                <a:spcPts val="1200"/>
              </a:spcAft>
              <a:buClr>
                <a:schemeClr val="dk1"/>
              </a:buClr>
              <a:buSzPts val="2800"/>
              <a:buChar char="○"/>
            </a:pPr>
            <a:r>
              <a:rPr lang="en-US"/>
              <a:t>Sequence diagram,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6"/>
          <p:cNvPicPr preferRelativeResize="0"/>
          <p:nvPr/>
        </p:nvPicPr>
        <p:blipFill rotWithShape="1">
          <a:blip r:embed="rId3">
            <a:alphaModFix/>
          </a:blip>
          <a:srcRect/>
          <a:stretch/>
        </p:blipFill>
        <p:spPr>
          <a:xfrm>
            <a:off x="0" y="1219200"/>
            <a:ext cx="9155173" cy="5638800"/>
          </a:xfrm>
          <a:prstGeom prst="rect">
            <a:avLst/>
          </a:prstGeom>
          <a:noFill/>
          <a:ln>
            <a:noFill/>
          </a:ln>
        </p:spPr>
      </p:pic>
      <p:sp>
        <p:nvSpPr>
          <p:cNvPr id="342" name="Google Shape;342;p56"/>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UML diagram types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Class diagram - introduction</a:t>
            </a:r>
            <a:endParaRPr/>
          </a:p>
        </p:txBody>
      </p:sp>
      <p:sp>
        <p:nvSpPr>
          <p:cNvPr id="348" name="Google Shape;348;p5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Static structure diagram</a:t>
            </a:r>
            <a:endParaRPr/>
          </a:p>
          <a:p>
            <a:pPr marL="342900" lvl="0" indent="-342900" algn="l" rtl="0">
              <a:spcBef>
                <a:spcPts val="640"/>
              </a:spcBef>
              <a:spcAft>
                <a:spcPts val="0"/>
              </a:spcAft>
              <a:buClr>
                <a:schemeClr val="dk1"/>
              </a:buClr>
              <a:buSzPts val="3200"/>
              <a:buChar char="●"/>
            </a:pPr>
            <a:r>
              <a:rPr lang="en-US"/>
              <a:t>Describes the structure of a system by showing </a:t>
            </a:r>
            <a:endParaRPr/>
          </a:p>
          <a:p>
            <a:pPr marL="742950" lvl="1" indent="-285750" algn="l" rtl="0">
              <a:spcBef>
                <a:spcPts val="560"/>
              </a:spcBef>
              <a:spcAft>
                <a:spcPts val="0"/>
              </a:spcAft>
              <a:buClr>
                <a:schemeClr val="dk1"/>
              </a:buClr>
              <a:buSzPts val="2800"/>
              <a:buChar char="○"/>
            </a:pPr>
            <a:r>
              <a:rPr lang="en-US"/>
              <a:t>the system's classes, </a:t>
            </a:r>
            <a:endParaRPr/>
          </a:p>
          <a:p>
            <a:pPr marL="742950" lvl="1" indent="-285750" algn="l" rtl="0">
              <a:spcBef>
                <a:spcPts val="560"/>
              </a:spcBef>
              <a:spcAft>
                <a:spcPts val="0"/>
              </a:spcAft>
              <a:buClr>
                <a:schemeClr val="dk1"/>
              </a:buClr>
              <a:buSzPts val="2800"/>
              <a:buChar char="○"/>
            </a:pPr>
            <a:r>
              <a:rPr lang="en-US"/>
              <a:t>their attributes, </a:t>
            </a:r>
            <a:endParaRPr/>
          </a:p>
          <a:p>
            <a:pPr marL="742950" lvl="1" indent="-285750" algn="l" rtl="0">
              <a:spcBef>
                <a:spcPts val="560"/>
              </a:spcBef>
              <a:spcAft>
                <a:spcPts val="0"/>
              </a:spcAft>
              <a:buClr>
                <a:schemeClr val="dk1"/>
              </a:buClr>
              <a:buSzPts val="2800"/>
              <a:buChar char="○"/>
            </a:pPr>
            <a:r>
              <a:rPr lang="en-US"/>
              <a:t>operations (or methods), </a:t>
            </a:r>
            <a:endParaRPr/>
          </a:p>
          <a:p>
            <a:pPr marL="742950" lvl="1" indent="-285750" algn="l" rtl="0">
              <a:spcBef>
                <a:spcPts val="560"/>
              </a:spcBef>
              <a:spcAft>
                <a:spcPts val="1200"/>
              </a:spcAft>
              <a:buClr>
                <a:schemeClr val="dk1"/>
              </a:buClr>
              <a:buSzPts val="2800"/>
              <a:buChar char="○"/>
            </a:pPr>
            <a:r>
              <a:rPr lang="en-US"/>
              <a:t>and the relationships among objects.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Purpose of Class Diagrams</a:t>
            </a:r>
            <a:endParaRPr/>
          </a:p>
        </p:txBody>
      </p:sp>
      <p:sp>
        <p:nvSpPr>
          <p:cNvPr id="354" name="Google Shape;354;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Shows static structure of classifiers in a system</a:t>
            </a:r>
            <a:endParaRPr/>
          </a:p>
          <a:p>
            <a:pPr marL="342900" lvl="0" indent="-342900" algn="l" rtl="0">
              <a:spcBef>
                <a:spcPts val="640"/>
              </a:spcBef>
              <a:spcAft>
                <a:spcPts val="0"/>
              </a:spcAft>
              <a:buClr>
                <a:schemeClr val="dk1"/>
              </a:buClr>
              <a:buSzPts val="3200"/>
              <a:buChar char="●"/>
            </a:pPr>
            <a:r>
              <a:rPr lang="en-US"/>
              <a:t>Diagram provides a basic notation for other structure diagrams prescribed by UML</a:t>
            </a:r>
            <a:endParaRPr/>
          </a:p>
          <a:p>
            <a:pPr marL="342900" lvl="0" indent="-342900" algn="l" rtl="0">
              <a:spcBef>
                <a:spcPts val="640"/>
              </a:spcBef>
              <a:spcAft>
                <a:spcPts val="0"/>
              </a:spcAft>
              <a:buClr>
                <a:schemeClr val="dk1"/>
              </a:buClr>
              <a:buSzPts val="3200"/>
              <a:buChar char="●"/>
            </a:pPr>
            <a:r>
              <a:rPr lang="en-US"/>
              <a:t>Helpful for developers and other team members too</a:t>
            </a:r>
            <a:endParaRPr/>
          </a:p>
          <a:p>
            <a:pPr marL="342900" lvl="0" indent="-342900" algn="l" rtl="0">
              <a:spcBef>
                <a:spcPts val="640"/>
              </a:spcBef>
              <a:spcAft>
                <a:spcPts val="1200"/>
              </a:spcAft>
              <a:buClr>
                <a:schemeClr val="dk1"/>
              </a:buClr>
              <a:buSzPts val="3200"/>
              <a:buChar char="●"/>
            </a:pPr>
            <a:r>
              <a:rPr lang="en-US"/>
              <a:t>Business Analysts can use class diagrams to model systems from a business perspective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What is a Class?</a:t>
            </a:r>
            <a:endParaRPr/>
          </a:p>
        </p:txBody>
      </p:sp>
      <p:sp>
        <p:nvSpPr>
          <p:cNvPr id="360" name="Google Shape;360;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t>A description of a group of objects all with similar roles in the system, which consists of:</a:t>
            </a:r>
            <a:endParaRPr/>
          </a:p>
          <a:p>
            <a:pPr marL="342900" lvl="0" indent="-373380" algn="l" rtl="0">
              <a:spcBef>
                <a:spcPts val="544"/>
              </a:spcBef>
              <a:spcAft>
                <a:spcPts val="0"/>
              </a:spcAft>
              <a:buClr>
                <a:schemeClr val="dk1"/>
              </a:buClr>
              <a:buSzPts val="3200"/>
              <a:buChar char="●"/>
            </a:pPr>
            <a:r>
              <a:rPr lang="en-US"/>
              <a:t>Structural features (attributes) define what objects of the class "know"</a:t>
            </a:r>
            <a:endParaRPr/>
          </a:p>
          <a:p>
            <a:pPr marL="742950" lvl="1" indent="-312419" algn="l" rtl="0">
              <a:spcBef>
                <a:spcPts val="476"/>
              </a:spcBef>
              <a:spcAft>
                <a:spcPts val="0"/>
              </a:spcAft>
              <a:buClr>
                <a:schemeClr val="dk1"/>
              </a:buClr>
              <a:buSzPts val="2800"/>
              <a:buChar char="○"/>
            </a:pPr>
            <a:r>
              <a:rPr lang="en-US"/>
              <a:t>Represent the state of an object of the class</a:t>
            </a:r>
            <a:endParaRPr/>
          </a:p>
          <a:p>
            <a:pPr marL="742950" lvl="1" indent="-312419" algn="l" rtl="0">
              <a:spcBef>
                <a:spcPts val="476"/>
              </a:spcBef>
              <a:spcAft>
                <a:spcPts val="0"/>
              </a:spcAft>
              <a:buClr>
                <a:schemeClr val="dk1"/>
              </a:buClr>
              <a:buSzPts val="2800"/>
              <a:buChar char="○"/>
            </a:pPr>
            <a:r>
              <a:rPr lang="en-US"/>
              <a:t>Are descriptions of the structural or static features of a class</a:t>
            </a:r>
            <a:endParaRPr/>
          </a:p>
          <a:p>
            <a:pPr marL="342900" lvl="0" indent="-373380" algn="l" rtl="0">
              <a:spcBef>
                <a:spcPts val="544"/>
              </a:spcBef>
              <a:spcAft>
                <a:spcPts val="0"/>
              </a:spcAft>
              <a:buClr>
                <a:schemeClr val="dk1"/>
              </a:buClr>
              <a:buSzPts val="3200"/>
              <a:buChar char="●"/>
            </a:pPr>
            <a:r>
              <a:rPr lang="en-US"/>
              <a:t>Behavioral features (operations) define what objects of the class "can do"</a:t>
            </a:r>
            <a:endParaRPr/>
          </a:p>
          <a:p>
            <a:pPr marL="742950" lvl="1" indent="-312419" algn="l" rtl="0">
              <a:spcBef>
                <a:spcPts val="476"/>
              </a:spcBef>
              <a:spcAft>
                <a:spcPts val="0"/>
              </a:spcAft>
              <a:buClr>
                <a:schemeClr val="dk1"/>
              </a:buClr>
              <a:buSzPts val="2800"/>
              <a:buChar char="○"/>
            </a:pPr>
            <a:r>
              <a:rPr lang="en-US"/>
              <a:t>Define the way in which objects may interact</a:t>
            </a:r>
            <a:endParaRPr/>
          </a:p>
          <a:p>
            <a:pPr marL="742950" lvl="1" indent="-312419" algn="l" rtl="0">
              <a:spcBef>
                <a:spcPts val="476"/>
              </a:spcBef>
              <a:spcAft>
                <a:spcPts val="1200"/>
              </a:spcAft>
              <a:buClr>
                <a:schemeClr val="dk1"/>
              </a:buClr>
              <a:buSzPts val="2800"/>
              <a:buChar char="○"/>
            </a:pPr>
            <a:r>
              <a:rPr lang="en-US"/>
              <a:t>Operations are descriptions of behavioral or dynamic features of a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Class Notation</a:t>
            </a:r>
            <a:endParaRPr/>
          </a:p>
        </p:txBody>
      </p:sp>
      <p:sp>
        <p:nvSpPr>
          <p:cNvPr id="366" name="Google Shape;366;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177777"/>
              <a:buNone/>
            </a:pPr>
            <a:r>
              <a:rPr lang="en-US"/>
              <a:t>A class notation consists of three parts:</a:t>
            </a:r>
            <a:endParaRPr/>
          </a:p>
          <a:p>
            <a:pPr marL="342900" lvl="0" indent="-373380" algn="l" rtl="0">
              <a:spcBef>
                <a:spcPts val="400"/>
              </a:spcBef>
              <a:spcAft>
                <a:spcPts val="0"/>
              </a:spcAft>
              <a:buClr>
                <a:schemeClr val="dk1"/>
              </a:buClr>
              <a:buSzPct val="177777"/>
              <a:buChar char="●"/>
            </a:pPr>
            <a:r>
              <a:rPr lang="en-US"/>
              <a:t>Class Name</a:t>
            </a:r>
            <a:endParaRPr/>
          </a:p>
          <a:p>
            <a:pPr marL="742950" lvl="1" indent="-312419" algn="l" rtl="0">
              <a:spcBef>
                <a:spcPts val="350"/>
              </a:spcBef>
              <a:spcAft>
                <a:spcPts val="0"/>
              </a:spcAft>
              <a:buClr>
                <a:schemeClr val="dk1"/>
              </a:buClr>
              <a:buSzPct val="200000"/>
              <a:buChar char="○"/>
            </a:pPr>
            <a:r>
              <a:rPr lang="en-US"/>
              <a:t>The name of the class appears in the first partition.</a:t>
            </a:r>
            <a:endParaRPr/>
          </a:p>
          <a:p>
            <a:pPr marL="342900" lvl="0" indent="-373380" algn="l" rtl="0">
              <a:spcBef>
                <a:spcPts val="400"/>
              </a:spcBef>
              <a:spcAft>
                <a:spcPts val="0"/>
              </a:spcAft>
              <a:buClr>
                <a:schemeClr val="dk1"/>
              </a:buClr>
              <a:buSzPct val="177777"/>
              <a:buChar char="●"/>
            </a:pPr>
            <a:r>
              <a:rPr lang="en-US"/>
              <a:t>Class Attributes</a:t>
            </a:r>
            <a:endParaRPr/>
          </a:p>
          <a:p>
            <a:pPr marL="742950" lvl="1" indent="-312419" algn="l" rtl="0">
              <a:spcBef>
                <a:spcPts val="350"/>
              </a:spcBef>
              <a:spcAft>
                <a:spcPts val="0"/>
              </a:spcAft>
              <a:buClr>
                <a:schemeClr val="dk1"/>
              </a:buClr>
              <a:buSzPct val="200000"/>
              <a:buChar char="○"/>
            </a:pPr>
            <a:r>
              <a:rPr lang="en-US"/>
              <a:t>Attributes are shown in the second partition.</a:t>
            </a:r>
            <a:endParaRPr/>
          </a:p>
          <a:p>
            <a:pPr marL="742950" lvl="1" indent="-312419" algn="l" rtl="0">
              <a:spcBef>
                <a:spcPts val="350"/>
              </a:spcBef>
              <a:spcAft>
                <a:spcPts val="0"/>
              </a:spcAft>
              <a:buClr>
                <a:schemeClr val="dk1"/>
              </a:buClr>
              <a:buSzPct val="200000"/>
              <a:buChar char="○"/>
            </a:pPr>
            <a:r>
              <a:rPr lang="en-US"/>
              <a:t>The attribute type is shown after the colon.</a:t>
            </a:r>
            <a:endParaRPr/>
          </a:p>
          <a:p>
            <a:pPr marL="742950" lvl="1" indent="-312419" algn="l" rtl="0">
              <a:spcBef>
                <a:spcPts val="350"/>
              </a:spcBef>
              <a:spcAft>
                <a:spcPts val="0"/>
              </a:spcAft>
              <a:buClr>
                <a:schemeClr val="dk1"/>
              </a:buClr>
              <a:buSzPct val="200000"/>
              <a:buChar char="○"/>
            </a:pPr>
            <a:r>
              <a:rPr lang="en-US"/>
              <a:t>Attributes map onto member variables (data members) in code.</a:t>
            </a:r>
            <a:endParaRPr/>
          </a:p>
          <a:p>
            <a:pPr marL="342900" lvl="0" indent="-373380" algn="l" rtl="0">
              <a:spcBef>
                <a:spcPts val="400"/>
              </a:spcBef>
              <a:spcAft>
                <a:spcPts val="0"/>
              </a:spcAft>
              <a:buClr>
                <a:schemeClr val="dk1"/>
              </a:buClr>
              <a:buSzPct val="177777"/>
              <a:buChar char="●"/>
            </a:pPr>
            <a:r>
              <a:rPr lang="en-US"/>
              <a:t>Class Operations (Methods)</a:t>
            </a:r>
            <a:endParaRPr/>
          </a:p>
          <a:p>
            <a:pPr marL="742950" lvl="1" indent="-312419" algn="l" rtl="0">
              <a:spcBef>
                <a:spcPts val="350"/>
              </a:spcBef>
              <a:spcAft>
                <a:spcPts val="0"/>
              </a:spcAft>
              <a:buClr>
                <a:schemeClr val="dk1"/>
              </a:buClr>
              <a:buSzPct val="200000"/>
              <a:buChar char="○"/>
            </a:pPr>
            <a:r>
              <a:rPr lang="en-US"/>
              <a:t>Operations are shown in the third partition. They are services the class provides.</a:t>
            </a:r>
            <a:endParaRPr/>
          </a:p>
          <a:p>
            <a:pPr marL="742950" lvl="1" indent="-312419" algn="l" rtl="0">
              <a:spcBef>
                <a:spcPts val="350"/>
              </a:spcBef>
              <a:spcAft>
                <a:spcPts val="0"/>
              </a:spcAft>
              <a:buClr>
                <a:schemeClr val="dk1"/>
              </a:buClr>
              <a:buSzPct val="200000"/>
              <a:buChar char="○"/>
            </a:pPr>
            <a:r>
              <a:rPr lang="en-US"/>
              <a:t>The return type of a method is shown after the colon at the end of the method signature.</a:t>
            </a:r>
            <a:endParaRPr/>
          </a:p>
          <a:p>
            <a:pPr marL="742950" lvl="1" indent="-312419" algn="l" rtl="0">
              <a:spcBef>
                <a:spcPts val="350"/>
              </a:spcBef>
              <a:spcAft>
                <a:spcPts val="0"/>
              </a:spcAft>
              <a:buClr>
                <a:schemeClr val="dk1"/>
              </a:buClr>
              <a:buSzPct val="200000"/>
              <a:buChar char="○"/>
            </a:pPr>
            <a:r>
              <a:rPr lang="en-US"/>
              <a:t>The return type of method parameters is shown after the colon following the parameter name.</a:t>
            </a:r>
            <a:endParaRPr/>
          </a:p>
          <a:p>
            <a:pPr marL="742950" lvl="1" indent="-312419" algn="l" rtl="0">
              <a:spcBef>
                <a:spcPts val="350"/>
              </a:spcBef>
              <a:spcAft>
                <a:spcPts val="1200"/>
              </a:spcAft>
              <a:buClr>
                <a:schemeClr val="dk1"/>
              </a:buClr>
              <a:buSzPct val="200000"/>
              <a:buChar char="○"/>
            </a:pPr>
            <a:r>
              <a:rPr lang="en-US"/>
              <a:t>Operations map onto class methods in code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ct val="122222"/>
              <a:buFont typeface="Calibri"/>
              <a:buNone/>
            </a:pPr>
            <a:r>
              <a:rPr lang="en-US"/>
              <a:t>Graphical representation of the class</a:t>
            </a:r>
            <a:endParaRPr/>
          </a:p>
        </p:txBody>
      </p:sp>
      <p:sp>
        <p:nvSpPr>
          <p:cNvPr id="372" name="Google Shape;372;p61"/>
          <p:cNvSpPr txBox="1">
            <a:spLocks noGrp="1"/>
          </p:cNvSpPr>
          <p:nvPr>
            <p:ph type="body" idx="2"/>
          </p:nvPr>
        </p:nvSpPr>
        <p:spPr>
          <a:xfrm>
            <a:off x="3962400" y="1600200"/>
            <a:ext cx="4724400" cy="4525963"/>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ts val="2800"/>
              <a:buChar char="●"/>
            </a:pPr>
            <a:r>
              <a:rPr lang="en-US"/>
              <a:t>Name: MyClass</a:t>
            </a:r>
            <a:endParaRPr/>
          </a:p>
          <a:p>
            <a:pPr marL="342900" lvl="0" indent="-342900" algn="l" rtl="0">
              <a:spcBef>
                <a:spcPts val="560"/>
              </a:spcBef>
              <a:spcAft>
                <a:spcPts val="0"/>
              </a:spcAft>
              <a:buClr>
                <a:schemeClr val="dk1"/>
              </a:buClr>
              <a:buSzPts val="2800"/>
              <a:buChar char="●"/>
            </a:pPr>
            <a:r>
              <a:rPr lang="en-US"/>
              <a:t>MyClass has 3 attributes and 3 operations</a:t>
            </a:r>
            <a:endParaRPr/>
          </a:p>
          <a:p>
            <a:pPr marL="342900" lvl="0" indent="-342900" algn="l" rtl="0">
              <a:spcBef>
                <a:spcPts val="560"/>
              </a:spcBef>
              <a:spcAft>
                <a:spcPts val="0"/>
              </a:spcAft>
              <a:buClr>
                <a:schemeClr val="dk1"/>
              </a:buClr>
              <a:buSzPts val="2800"/>
              <a:buChar char="●"/>
            </a:pPr>
            <a:r>
              <a:rPr lang="en-US"/>
              <a:t>Parameter p3 of op2 is of type int</a:t>
            </a:r>
            <a:endParaRPr/>
          </a:p>
          <a:p>
            <a:pPr marL="342900" lvl="0" indent="-342900" algn="l" rtl="0">
              <a:spcBef>
                <a:spcPts val="560"/>
              </a:spcBef>
              <a:spcAft>
                <a:spcPts val="0"/>
              </a:spcAft>
              <a:buClr>
                <a:schemeClr val="dk1"/>
              </a:buClr>
              <a:buSzPts val="2800"/>
              <a:buChar char="●"/>
            </a:pPr>
            <a:r>
              <a:rPr lang="en-US"/>
              <a:t>op2 returns a float</a:t>
            </a:r>
            <a:endParaRPr/>
          </a:p>
          <a:p>
            <a:pPr marL="342900" lvl="0" indent="-342900" algn="l" rtl="0">
              <a:spcBef>
                <a:spcPts val="560"/>
              </a:spcBef>
              <a:spcAft>
                <a:spcPts val="1200"/>
              </a:spcAft>
              <a:buClr>
                <a:schemeClr val="dk1"/>
              </a:buClr>
              <a:buSzPts val="2800"/>
              <a:buChar char="●"/>
            </a:pPr>
            <a:r>
              <a:rPr lang="en-US"/>
              <a:t>op3 returns a pointer (denoted by a *) to Class6</a:t>
            </a:r>
            <a:endParaRPr/>
          </a:p>
        </p:txBody>
      </p:sp>
      <p:pic>
        <p:nvPicPr>
          <p:cNvPr id="373" name="Google Shape;373;p61"/>
          <p:cNvPicPr preferRelativeResize="0">
            <a:picLocks noGrp="1"/>
          </p:cNvPicPr>
          <p:nvPr>
            <p:ph type="body" idx="1"/>
          </p:nvPr>
        </p:nvPicPr>
        <p:blipFill rotWithShape="1">
          <a:blip r:embed="rId3">
            <a:alphaModFix/>
          </a:blip>
          <a:srcRect/>
          <a:stretch/>
        </p:blipFill>
        <p:spPr>
          <a:xfrm>
            <a:off x="533400" y="1676400"/>
            <a:ext cx="3120571" cy="2286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Class Relationships</a:t>
            </a:r>
            <a:endParaRPr/>
          </a:p>
        </p:txBody>
      </p:sp>
      <p:sp>
        <p:nvSpPr>
          <p:cNvPr id="379" name="Google Shape;379;p6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class may be involved in one or more relationships with other classes. </a:t>
            </a:r>
            <a:endParaRPr/>
          </a:p>
          <a:p>
            <a:pPr marL="342900" lvl="0" indent="-342900" algn="l" rtl="0">
              <a:spcBef>
                <a:spcPts val="640"/>
              </a:spcBef>
              <a:spcAft>
                <a:spcPts val="0"/>
              </a:spcAft>
              <a:buClr>
                <a:schemeClr val="dk1"/>
              </a:buClr>
              <a:buSzPts val="3200"/>
              <a:buChar char="●"/>
            </a:pPr>
            <a:r>
              <a:rPr lang="en-US"/>
              <a:t>A relationship can be one of the following types:</a:t>
            </a:r>
            <a:endParaRPr/>
          </a:p>
          <a:p>
            <a:pPr marL="742950" lvl="1" indent="-285750" algn="l" rtl="0">
              <a:spcBef>
                <a:spcPts val="560"/>
              </a:spcBef>
              <a:spcAft>
                <a:spcPts val="0"/>
              </a:spcAft>
              <a:buClr>
                <a:schemeClr val="dk1"/>
              </a:buClr>
              <a:buSzPts val="2800"/>
              <a:buChar char="○"/>
            </a:pPr>
            <a:r>
              <a:rPr lang="en-US"/>
              <a:t>Inheritance (or Generalization)</a:t>
            </a:r>
            <a:endParaRPr/>
          </a:p>
          <a:p>
            <a:pPr marL="742950" lvl="1" indent="-285750" algn="l" rtl="0">
              <a:spcBef>
                <a:spcPts val="560"/>
              </a:spcBef>
              <a:spcAft>
                <a:spcPts val="0"/>
              </a:spcAft>
              <a:buClr>
                <a:schemeClr val="dk1"/>
              </a:buClr>
              <a:buSzPts val="2800"/>
              <a:buChar char="○"/>
            </a:pPr>
            <a:r>
              <a:rPr lang="en-US"/>
              <a:t>Simple Association</a:t>
            </a:r>
            <a:endParaRPr/>
          </a:p>
          <a:p>
            <a:pPr marL="742950" lvl="1" indent="-285750" algn="l" rtl="0">
              <a:spcBef>
                <a:spcPts val="560"/>
              </a:spcBef>
              <a:spcAft>
                <a:spcPts val="0"/>
              </a:spcAft>
              <a:buClr>
                <a:schemeClr val="dk1"/>
              </a:buClr>
              <a:buSzPts val="2800"/>
              <a:buChar char="○"/>
            </a:pPr>
            <a:r>
              <a:rPr lang="en-US"/>
              <a:t>Aggregation</a:t>
            </a:r>
            <a:endParaRPr/>
          </a:p>
          <a:p>
            <a:pPr marL="742950" lvl="1" indent="-285750" algn="l" rtl="0">
              <a:spcBef>
                <a:spcPts val="560"/>
              </a:spcBef>
              <a:spcAft>
                <a:spcPts val="0"/>
              </a:spcAft>
              <a:buClr>
                <a:schemeClr val="dk1"/>
              </a:buClr>
              <a:buSzPts val="2800"/>
              <a:buChar char="○"/>
            </a:pPr>
            <a:r>
              <a:rPr lang="en-US"/>
              <a:t>Composition</a:t>
            </a:r>
            <a:endParaRPr/>
          </a:p>
          <a:p>
            <a:pPr marL="742950" lvl="1" indent="-285750" algn="l" rtl="0">
              <a:spcBef>
                <a:spcPts val="560"/>
              </a:spcBef>
              <a:spcAft>
                <a:spcPts val="1200"/>
              </a:spcAft>
              <a:buClr>
                <a:schemeClr val="dk1"/>
              </a:buClr>
              <a:buSzPts val="2800"/>
              <a:buChar char="○"/>
            </a:pPr>
            <a:r>
              <a:rPr lang="en-US"/>
              <a:t>Dependency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Inheritance </a:t>
            </a:r>
            <a:endParaRPr/>
          </a:p>
        </p:txBody>
      </p:sp>
      <p:sp>
        <p:nvSpPr>
          <p:cNvPr id="385" name="Google Shape;385;p63"/>
          <p:cNvSpPr txBox="1">
            <a:spLocks noGrp="1"/>
          </p:cNvSpPr>
          <p:nvPr>
            <p:ph type="body" idx="1"/>
          </p:nvPr>
        </p:nvSpPr>
        <p:spPr>
          <a:xfrm>
            <a:off x="457200" y="1600200"/>
            <a:ext cx="5029200"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ts val="2800"/>
              <a:buChar char="●"/>
            </a:pPr>
            <a:r>
              <a:rPr lang="en-US"/>
              <a:t>Represents an "is-a" relationship.</a:t>
            </a:r>
            <a:endParaRPr/>
          </a:p>
          <a:p>
            <a:pPr marL="342900" lvl="0" indent="-342900" algn="l" rtl="0">
              <a:spcBef>
                <a:spcPts val="560"/>
              </a:spcBef>
              <a:spcAft>
                <a:spcPts val="0"/>
              </a:spcAft>
              <a:buClr>
                <a:schemeClr val="dk1"/>
              </a:buClr>
              <a:buSzPts val="2800"/>
              <a:buChar char="●"/>
            </a:pPr>
            <a:r>
              <a:rPr lang="en-US"/>
              <a:t>An abstract class name is shown in italics.</a:t>
            </a:r>
            <a:endParaRPr/>
          </a:p>
          <a:p>
            <a:pPr marL="342900" lvl="0" indent="-342900" algn="l" rtl="0">
              <a:spcBef>
                <a:spcPts val="560"/>
              </a:spcBef>
              <a:spcAft>
                <a:spcPts val="0"/>
              </a:spcAft>
              <a:buClr>
                <a:schemeClr val="dk1"/>
              </a:buClr>
              <a:buSzPts val="2800"/>
              <a:buChar char="●"/>
            </a:pPr>
            <a:r>
              <a:rPr lang="en-US"/>
              <a:t>SubClass1 and SubClass2 are specializations of Super Class.</a:t>
            </a:r>
            <a:endParaRPr/>
          </a:p>
          <a:p>
            <a:pPr marL="342900" lvl="0" indent="-342900" algn="l" rtl="0">
              <a:spcBef>
                <a:spcPts val="560"/>
              </a:spcBef>
              <a:spcAft>
                <a:spcPts val="1200"/>
              </a:spcAft>
              <a:buClr>
                <a:schemeClr val="dk1"/>
              </a:buClr>
              <a:buSzPts val="2800"/>
              <a:buChar char="●"/>
            </a:pPr>
            <a:r>
              <a:rPr lang="en-US"/>
              <a:t>A solid line with a hollow arrowhead that point from the child to the parent class</a:t>
            </a:r>
            <a:endParaRPr/>
          </a:p>
        </p:txBody>
      </p:sp>
      <p:pic>
        <p:nvPicPr>
          <p:cNvPr id="386" name="Google Shape;386;p63"/>
          <p:cNvPicPr preferRelativeResize="0">
            <a:picLocks noGrp="1"/>
          </p:cNvPicPr>
          <p:nvPr>
            <p:ph type="body" idx="2"/>
          </p:nvPr>
        </p:nvPicPr>
        <p:blipFill rotWithShape="1">
          <a:blip r:embed="rId3">
            <a:alphaModFix/>
          </a:blip>
          <a:srcRect/>
          <a:stretch/>
        </p:blipFill>
        <p:spPr>
          <a:xfrm>
            <a:off x="5715000" y="2438400"/>
            <a:ext cx="2998777" cy="251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Aims of modeling(mục tiêu của mô hình)</a:t>
            </a:r>
            <a:endParaRPr/>
          </a:p>
        </p:txBody>
      </p:sp>
      <p:sp>
        <p:nvSpPr>
          <p:cNvPr id="118" name="Google Shape;118;p21"/>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Models help us to visualize a system as it is or as we want it to be</a:t>
            </a:r>
            <a:endParaRPr/>
          </a:p>
          <a:p>
            <a:pPr marL="342900" lvl="0" indent="-342900" algn="l" rtl="0">
              <a:spcBef>
                <a:spcPts val="640"/>
              </a:spcBef>
              <a:spcAft>
                <a:spcPts val="0"/>
              </a:spcAft>
              <a:buClr>
                <a:schemeClr val="dk1"/>
              </a:buClr>
              <a:buSzPts val="3200"/>
              <a:buChar char="●"/>
            </a:pPr>
            <a:r>
              <a:rPr lang="en-US"/>
              <a:t>Models permit us to specify the structure or behavior of a system</a:t>
            </a:r>
            <a:endParaRPr/>
          </a:p>
          <a:p>
            <a:pPr marL="342900" lvl="0" indent="-342900" algn="l" rtl="0">
              <a:spcBef>
                <a:spcPts val="640"/>
              </a:spcBef>
              <a:spcAft>
                <a:spcPts val="0"/>
              </a:spcAft>
              <a:buClr>
                <a:schemeClr val="dk1"/>
              </a:buClr>
              <a:buSzPts val="3200"/>
              <a:buChar char="●"/>
            </a:pPr>
            <a:r>
              <a:rPr lang="en-US"/>
              <a:t>Models give us a template that guide us in constructing a system</a:t>
            </a:r>
            <a:endParaRPr/>
          </a:p>
          <a:p>
            <a:pPr marL="342900" lvl="0" indent="-342900" algn="l" rtl="0">
              <a:spcBef>
                <a:spcPts val="640"/>
              </a:spcBef>
              <a:spcAft>
                <a:spcPts val="1200"/>
              </a:spcAft>
              <a:buClr>
                <a:schemeClr val="dk1"/>
              </a:buClr>
              <a:buSzPts val="3200"/>
              <a:buChar char="●"/>
            </a:pPr>
            <a:r>
              <a:rPr lang="en-US"/>
              <a:t>Models document the decision we have made</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Mô hình giúp chúng ta hình dung một hệ thống như nó vốn có hoặc như chúng ta muốnMô hình cho phép chúng tôi chỉ định cấu trúc hoặc hành vi của hệ thốngMô hình cung cấp cho chúng tôi một mẫu hướng dẫn chúng tôi xây dựng một hệ thốngCác mô hình ghi lại quyết định mà chúng tôi đã đưa ra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Simple Association</a:t>
            </a:r>
            <a:endParaRPr/>
          </a:p>
        </p:txBody>
      </p:sp>
      <p:sp>
        <p:nvSpPr>
          <p:cNvPr id="392" name="Google Shape;392;p64"/>
          <p:cNvSpPr txBox="1">
            <a:spLocks noGrp="1"/>
          </p:cNvSpPr>
          <p:nvPr>
            <p:ph type="body" idx="1"/>
          </p:nvPr>
        </p:nvSpPr>
        <p:spPr>
          <a:xfrm>
            <a:off x="457200" y="1600201"/>
            <a:ext cx="8229600" cy="2362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structural link between two peer classes.</a:t>
            </a:r>
            <a:endParaRPr/>
          </a:p>
          <a:p>
            <a:pPr marL="342900" lvl="0" indent="-342900" algn="l" rtl="0">
              <a:spcBef>
                <a:spcPts val="640"/>
              </a:spcBef>
              <a:spcAft>
                <a:spcPts val="0"/>
              </a:spcAft>
              <a:buClr>
                <a:schemeClr val="dk1"/>
              </a:buClr>
              <a:buSzPts val="3200"/>
              <a:buChar char="●"/>
            </a:pPr>
            <a:r>
              <a:rPr lang="en-US"/>
              <a:t>There is an association between Class1 and Class2</a:t>
            </a:r>
            <a:endParaRPr/>
          </a:p>
          <a:p>
            <a:pPr marL="342900" lvl="0" indent="-342900" algn="l" rtl="0">
              <a:spcBef>
                <a:spcPts val="640"/>
              </a:spcBef>
              <a:spcAft>
                <a:spcPts val="1200"/>
              </a:spcAft>
              <a:buClr>
                <a:schemeClr val="dk1"/>
              </a:buClr>
              <a:buSzPts val="3200"/>
              <a:buChar char="●"/>
            </a:pPr>
            <a:r>
              <a:rPr lang="en-US"/>
              <a:t>A solid line connecting two classes</a:t>
            </a:r>
            <a:endParaRPr/>
          </a:p>
        </p:txBody>
      </p:sp>
      <p:pic>
        <p:nvPicPr>
          <p:cNvPr id="393" name="Google Shape;393;p64"/>
          <p:cNvPicPr preferRelativeResize="0">
            <a:picLocks noGrp="1"/>
          </p:cNvPicPr>
          <p:nvPr>
            <p:ph type="body" idx="4294967295"/>
          </p:nvPr>
        </p:nvPicPr>
        <p:blipFill rotWithShape="1">
          <a:blip r:embed="rId3">
            <a:alphaModFix/>
          </a:blip>
          <a:srcRect/>
          <a:stretch/>
        </p:blipFill>
        <p:spPr>
          <a:xfrm>
            <a:off x="2057400" y="4419600"/>
            <a:ext cx="4572000" cy="914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Aggregation</a:t>
            </a:r>
            <a:endParaRPr/>
          </a:p>
        </p:txBody>
      </p:sp>
      <p:sp>
        <p:nvSpPr>
          <p:cNvPr id="399" name="Google Shape;399;p65"/>
          <p:cNvSpPr txBox="1">
            <a:spLocks noGrp="1"/>
          </p:cNvSpPr>
          <p:nvPr>
            <p:ph type="body" idx="1"/>
          </p:nvPr>
        </p:nvSpPr>
        <p:spPr>
          <a:xfrm>
            <a:off x="457200" y="1600201"/>
            <a:ext cx="8229600" cy="3657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t>A special type of association. It represents a "part of" relationship.</a:t>
            </a:r>
            <a:endParaRPr/>
          </a:p>
          <a:p>
            <a:pPr marL="342900" lvl="0" indent="-373380" algn="l" rtl="0">
              <a:spcBef>
                <a:spcPts val="544"/>
              </a:spcBef>
              <a:spcAft>
                <a:spcPts val="0"/>
              </a:spcAft>
              <a:buClr>
                <a:schemeClr val="dk1"/>
              </a:buClr>
              <a:buSzPts val="3200"/>
              <a:buChar char="●"/>
            </a:pPr>
            <a:r>
              <a:rPr lang="en-US"/>
              <a:t>Class2 is part of Class1.</a:t>
            </a:r>
            <a:endParaRPr/>
          </a:p>
          <a:p>
            <a:pPr marL="342900" lvl="0" indent="-373380" algn="l" rtl="0">
              <a:spcBef>
                <a:spcPts val="544"/>
              </a:spcBef>
              <a:spcAft>
                <a:spcPts val="0"/>
              </a:spcAft>
              <a:buClr>
                <a:schemeClr val="dk1"/>
              </a:buClr>
              <a:buSzPts val="3200"/>
              <a:buChar char="●"/>
            </a:pPr>
            <a:r>
              <a:rPr lang="en-US"/>
              <a:t>Many instances (denoted by the *) of Class2 can be associated with Class1.</a:t>
            </a:r>
            <a:endParaRPr/>
          </a:p>
          <a:p>
            <a:pPr marL="342900" lvl="0" indent="-373380" algn="l" rtl="0">
              <a:spcBef>
                <a:spcPts val="544"/>
              </a:spcBef>
              <a:spcAft>
                <a:spcPts val="0"/>
              </a:spcAft>
              <a:buClr>
                <a:schemeClr val="dk1"/>
              </a:buClr>
              <a:buSzPts val="3200"/>
              <a:buChar char="●"/>
            </a:pPr>
            <a:r>
              <a:rPr lang="en-US"/>
              <a:t>Objects of Class1 and Class2 have separate lifetimes.</a:t>
            </a:r>
            <a:endParaRPr/>
          </a:p>
          <a:p>
            <a:pPr marL="342900" lvl="0" indent="-373380" algn="l" rtl="0">
              <a:spcBef>
                <a:spcPts val="544"/>
              </a:spcBef>
              <a:spcAft>
                <a:spcPts val="1200"/>
              </a:spcAft>
              <a:buClr>
                <a:schemeClr val="dk1"/>
              </a:buClr>
              <a:buSzPts val="3200"/>
              <a:buChar char="●"/>
            </a:pPr>
            <a:r>
              <a:rPr lang="en-US"/>
              <a:t>A solid line with an unfilled diamond at the association end connected to the class of composite</a:t>
            </a:r>
            <a:endParaRPr/>
          </a:p>
        </p:txBody>
      </p:sp>
      <p:pic>
        <p:nvPicPr>
          <p:cNvPr id="400" name="Google Shape;400;p65"/>
          <p:cNvPicPr preferRelativeResize="0"/>
          <p:nvPr/>
        </p:nvPicPr>
        <p:blipFill rotWithShape="1">
          <a:blip r:embed="rId3">
            <a:alphaModFix/>
          </a:blip>
          <a:srcRect/>
          <a:stretch/>
        </p:blipFill>
        <p:spPr>
          <a:xfrm>
            <a:off x="2238375" y="5334000"/>
            <a:ext cx="4480560" cy="91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Composition</a:t>
            </a:r>
            <a:endParaRPr/>
          </a:p>
        </p:txBody>
      </p:sp>
      <p:sp>
        <p:nvSpPr>
          <p:cNvPr id="406" name="Google Shape;406;p66"/>
          <p:cNvSpPr txBox="1">
            <a:spLocks noGrp="1"/>
          </p:cNvSpPr>
          <p:nvPr>
            <p:ph type="body" idx="1"/>
          </p:nvPr>
        </p:nvSpPr>
        <p:spPr>
          <a:xfrm>
            <a:off x="457200" y="1600201"/>
            <a:ext cx="8229600" cy="335279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t>A special type of aggregation where parts are destroyed when the whole is destroyed.</a:t>
            </a:r>
            <a:endParaRPr/>
          </a:p>
          <a:p>
            <a:pPr marL="342900" lvl="0" indent="-358140" algn="l" rtl="0">
              <a:spcBef>
                <a:spcPts val="592"/>
              </a:spcBef>
              <a:spcAft>
                <a:spcPts val="0"/>
              </a:spcAft>
              <a:buClr>
                <a:schemeClr val="dk1"/>
              </a:buClr>
              <a:buSzPts val="3200"/>
              <a:buChar char="●"/>
            </a:pPr>
            <a:r>
              <a:rPr lang="en-US"/>
              <a:t>Objects of Class2 live and die with Class1.</a:t>
            </a:r>
            <a:endParaRPr/>
          </a:p>
          <a:p>
            <a:pPr marL="342900" lvl="0" indent="-358140" algn="l" rtl="0">
              <a:spcBef>
                <a:spcPts val="592"/>
              </a:spcBef>
              <a:spcAft>
                <a:spcPts val="0"/>
              </a:spcAft>
              <a:buClr>
                <a:schemeClr val="dk1"/>
              </a:buClr>
              <a:buSzPts val="3200"/>
              <a:buChar char="●"/>
            </a:pPr>
            <a:r>
              <a:rPr lang="en-US"/>
              <a:t>Class2 cannot stand by itself.</a:t>
            </a:r>
            <a:endParaRPr/>
          </a:p>
          <a:p>
            <a:pPr marL="342900" lvl="0" indent="-358140" algn="l" rtl="0">
              <a:spcBef>
                <a:spcPts val="592"/>
              </a:spcBef>
              <a:spcAft>
                <a:spcPts val="1200"/>
              </a:spcAft>
              <a:buClr>
                <a:schemeClr val="dk1"/>
              </a:buClr>
              <a:buSzPts val="3200"/>
              <a:buChar char="●"/>
            </a:pPr>
            <a:r>
              <a:rPr lang="en-US"/>
              <a:t>A solid line with a filled diamond at the association connected to the class of composite</a:t>
            </a:r>
            <a:endParaRPr/>
          </a:p>
        </p:txBody>
      </p:sp>
      <p:pic>
        <p:nvPicPr>
          <p:cNvPr id="407" name="Google Shape;407;p66"/>
          <p:cNvPicPr preferRelativeResize="0"/>
          <p:nvPr/>
        </p:nvPicPr>
        <p:blipFill rotWithShape="1">
          <a:blip r:embed="rId3">
            <a:alphaModFix/>
          </a:blip>
          <a:srcRect/>
          <a:stretch/>
        </p:blipFill>
        <p:spPr>
          <a:xfrm>
            <a:off x="2057400" y="5029200"/>
            <a:ext cx="5046785" cy="1066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Dependency</a:t>
            </a:r>
            <a:endParaRPr/>
          </a:p>
        </p:txBody>
      </p:sp>
      <p:sp>
        <p:nvSpPr>
          <p:cNvPr id="413" name="Google Shape;413;p67"/>
          <p:cNvSpPr txBox="1">
            <a:spLocks noGrp="1"/>
          </p:cNvSpPr>
          <p:nvPr>
            <p:ph type="body" idx="1"/>
          </p:nvPr>
        </p:nvSpPr>
        <p:spPr>
          <a:xfrm>
            <a:off x="457200" y="1600201"/>
            <a:ext cx="8229600" cy="2819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Exists between two classes if the changes to the definition of one may cause changes to the other (but not the other way around).</a:t>
            </a:r>
            <a:endParaRPr/>
          </a:p>
          <a:p>
            <a:pPr marL="342900" lvl="0" indent="-342900" algn="l" rtl="0">
              <a:spcBef>
                <a:spcPts val="640"/>
              </a:spcBef>
              <a:spcAft>
                <a:spcPts val="0"/>
              </a:spcAft>
              <a:buClr>
                <a:schemeClr val="dk1"/>
              </a:buClr>
              <a:buSzPts val="3200"/>
              <a:buChar char="●"/>
            </a:pPr>
            <a:r>
              <a:rPr lang="en-US"/>
              <a:t>Class1 depends on Class2</a:t>
            </a:r>
            <a:endParaRPr/>
          </a:p>
          <a:p>
            <a:pPr marL="342900" lvl="0" indent="-342900" algn="l" rtl="0">
              <a:spcBef>
                <a:spcPts val="640"/>
              </a:spcBef>
              <a:spcAft>
                <a:spcPts val="1200"/>
              </a:spcAft>
              <a:buClr>
                <a:schemeClr val="dk1"/>
              </a:buClr>
              <a:buSzPts val="3200"/>
              <a:buChar char="●"/>
            </a:pPr>
            <a:r>
              <a:rPr lang="en-US"/>
              <a:t>A dashed line with an open arrow</a:t>
            </a:r>
            <a:endParaRPr/>
          </a:p>
        </p:txBody>
      </p:sp>
      <p:pic>
        <p:nvPicPr>
          <p:cNvPr id="414" name="Google Shape;414;p67"/>
          <p:cNvPicPr preferRelativeResize="0"/>
          <p:nvPr/>
        </p:nvPicPr>
        <p:blipFill rotWithShape="1">
          <a:blip r:embed="rId3">
            <a:alphaModFix/>
          </a:blip>
          <a:srcRect/>
          <a:stretch/>
        </p:blipFill>
        <p:spPr>
          <a:xfrm>
            <a:off x="1981200" y="4724400"/>
            <a:ext cx="5056188" cy="990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Relationship Names</a:t>
            </a:r>
            <a:endParaRPr/>
          </a:p>
        </p:txBody>
      </p:sp>
      <p:sp>
        <p:nvSpPr>
          <p:cNvPr id="420" name="Google Shape;420;p68"/>
          <p:cNvSpPr txBox="1">
            <a:spLocks noGrp="1"/>
          </p:cNvSpPr>
          <p:nvPr>
            <p:ph type="body" idx="1"/>
          </p:nvPr>
        </p:nvSpPr>
        <p:spPr>
          <a:xfrm>
            <a:off x="457200" y="1600200"/>
            <a:ext cx="8229600" cy="3428999"/>
          </a:xfrm>
          <a:prstGeom prst="rect">
            <a:avLst/>
          </a:prstGeom>
          <a:noFill/>
          <a:ln>
            <a:noFill/>
          </a:ln>
        </p:spPr>
        <p:txBody>
          <a:bodyPr spcFirstLastPara="1" wrap="square" lIns="91425" tIns="45700" rIns="91425" bIns="45700" anchor="t" anchorCtr="0">
            <a:normAutofit/>
          </a:bodyPr>
          <a:lstStyle/>
          <a:p>
            <a:pPr marL="342900" lvl="0" indent="-388620" algn="l" rtl="0">
              <a:spcBef>
                <a:spcPts val="0"/>
              </a:spcBef>
              <a:spcAft>
                <a:spcPts val="0"/>
              </a:spcAft>
              <a:buClr>
                <a:schemeClr val="dk1"/>
              </a:buClr>
              <a:buSzPts val="3200"/>
              <a:buChar char="●"/>
            </a:pPr>
            <a:r>
              <a:rPr lang="en-US"/>
              <a:t>Names of relationships are written in the middle of the association line.</a:t>
            </a:r>
            <a:endParaRPr/>
          </a:p>
          <a:p>
            <a:pPr marL="342900" lvl="0" indent="-388620" algn="l" rtl="0">
              <a:spcBef>
                <a:spcPts val="496"/>
              </a:spcBef>
              <a:spcAft>
                <a:spcPts val="0"/>
              </a:spcAft>
              <a:buClr>
                <a:schemeClr val="dk1"/>
              </a:buClr>
              <a:buSzPts val="3200"/>
              <a:buChar char="●"/>
            </a:pPr>
            <a:r>
              <a:rPr lang="en-US"/>
              <a:t>Good relation names make sense when you read them out loud:</a:t>
            </a:r>
            <a:endParaRPr/>
          </a:p>
          <a:p>
            <a:pPr marL="742950" lvl="1" indent="-325755" algn="l" rtl="0">
              <a:spcBef>
                <a:spcPts val="434"/>
              </a:spcBef>
              <a:spcAft>
                <a:spcPts val="0"/>
              </a:spcAft>
              <a:buClr>
                <a:schemeClr val="dk1"/>
              </a:buClr>
              <a:buSzPts val="2800"/>
              <a:buChar char="○"/>
            </a:pPr>
            <a:r>
              <a:rPr lang="en-US"/>
              <a:t>"Every spreadsheet contains some number of cells",</a:t>
            </a:r>
            <a:endParaRPr/>
          </a:p>
          <a:p>
            <a:pPr marL="742950" lvl="1" indent="-325755" algn="l" rtl="0">
              <a:spcBef>
                <a:spcPts val="434"/>
              </a:spcBef>
              <a:spcAft>
                <a:spcPts val="0"/>
              </a:spcAft>
              <a:buClr>
                <a:schemeClr val="dk1"/>
              </a:buClr>
              <a:buSzPts val="2800"/>
              <a:buChar char="○"/>
            </a:pPr>
            <a:r>
              <a:rPr lang="en-US"/>
              <a:t>"an expression evaluates to a value"</a:t>
            </a:r>
            <a:endParaRPr/>
          </a:p>
          <a:p>
            <a:pPr marL="342900" lvl="0" indent="-388620" algn="l" rtl="0">
              <a:spcBef>
                <a:spcPts val="496"/>
              </a:spcBef>
              <a:spcAft>
                <a:spcPts val="1200"/>
              </a:spcAft>
              <a:buClr>
                <a:schemeClr val="dk1"/>
              </a:buClr>
              <a:buSzPts val="3200"/>
              <a:buChar char="●"/>
            </a:pPr>
            <a:r>
              <a:rPr lang="en-US"/>
              <a:t>They often have a small arrowhead to show the direction in which direction to read the relationship, e.g., expressions evaluate to values, but values do not evaluate to expressions.</a:t>
            </a:r>
            <a:endParaRPr/>
          </a:p>
        </p:txBody>
      </p:sp>
      <p:pic>
        <p:nvPicPr>
          <p:cNvPr id="421" name="Google Shape;421;p68"/>
          <p:cNvPicPr preferRelativeResize="0"/>
          <p:nvPr/>
        </p:nvPicPr>
        <p:blipFill rotWithShape="1">
          <a:blip r:embed="rId3">
            <a:alphaModFix/>
          </a:blip>
          <a:srcRect/>
          <a:stretch/>
        </p:blipFill>
        <p:spPr>
          <a:xfrm>
            <a:off x="2362200" y="4999813"/>
            <a:ext cx="4876800" cy="17057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Relationship - Roles</a:t>
            </a:r>
            <a:endParaRPr/>
          </a:p>
        </p:txBody>
      </p:sp>
      <p:sp>
        <p:nvSpPr>
          <p:cNvPr id="427" name="Google Shape;427;p6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role is a directional purpose of an association.</a:t>
            </a:r>
            <a:endParaRPr/>
          </a:p>
          <a:p>
            <a:pPr marL="342900" lvl="0" indent="-342900" algn="l" rtl="0">
              <a:spcBef>
                <a:spcPts val="640"/>
              </a:spcBef>
              <a:spcAft>
                <a:spcPts val="0"/>
              </a:spcAft>
              <a:buClr>
                <a:schemeClr val="dk1"/>
              </a:buClr>
              <a:buSzPts val="3200"/>
              <a:buChar char="●"/>
            </a:pPr>
            <a:r>
              <a:rPr lang="en-US"/>
              <a:t>Roles are written at the ends of an association line and describe the purpose played by that class in the relationship.</a:t>
            </a:r>
            <a:endParaRPr/>
          </a:p>
          <a:p>
            <a:pPr marL="342900" lvl="0" indent="-342900" algn="l" rtl="0">
              <a:spcBef>
                <a:spcPts val="640"/>
              </a:spcBef>
              <a:spcAft>
                <a:spcPts val="1200"/>
              </a:spcAft>
              <a:buClr>
                <a:schemeClr val="dk1"/>
              </a:buClr>
              <a:buSzPts val="3200"/>
              <a:buChar char="●"/>
            </a:pPr>
            <a:r>
              <a:rPr lang="en-US"/>
              <a:t>E.g., A cell is related to an expression. The nature of the relationship is that the expression is the formula of the cell.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Navigability</a:t>
            </a:r>
            <a:endParaRPr/>
          </a:p>
        </p:txBody>
      </p:sp>
      <p:sp>
        <p:nvSpPr>
          <p:cNvPr id="433" name="Google Shape;433;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58140" algn="l" rtl="0">
              <a:spcBef>
                <a:spcPts val="0"/>
              </a:spcBef>
              <a:spcAft>
                <a:spcPts val="0"/>
              </a:spcAft>
              <a:buClr>
                <a:schemeClr val="dk1"/>
              </a:buClr>
              <a:buSzPts val="3200"/>
              <a:buChar char="●"/>
            </a:pPr>
            <a:r>
              <a:rPr lang="en-US"/>
              <a:t>The arrows indicate whether, given one instance participating in a relationship, it is possible to determine the instances of the other class that are related to it.</a:t>
            </a:r>
            <a:endParaRPr/>
          </a:p>
          <a:p>
            <a:pPr marL="342900" lvl="0" indent="-358140" algn="l" rtl="0">
              <a:spcBef>
                <a:spcPts val="592"/>
              </a:spcBef>
              <a:spcAft>
                <a:spcPts val="0"/>
              </a:spcAft>
              <a:buClr>
                <a:schemeClr val="dk1"/>
              </a:buClr>
              <a:buSzPts val="3200"/>
              <a:buChar char="●"/>
            </a:pPr>
            <a:r>
              <a:rPr lang="en-US"/>
              <a:t>The diagram above suggests that,</a:t>
            </a:r>
            <a:endParaRPr/>
          </a:p>
          <a:p>
            <a:pPr marL="742950" lvl="1" indent="-299085" algn="l" rtl="0">
              <a:spcBef>
                <a:spcPts val="518"/>
              </a:spcBef>
              <a:spcAft>
                <a:spcPts val="0"/>
              </a:spcAft>
              <a:buClr>
                <a:schemeClr val="dk1"/>
              </a:buClr>
              <a:buSzPts val="2800"/>
              <a:buChar char="○"/>
            </a:pPr>
            <a:r>
              <a:rPr lang="en-US"/>
              <a:t>Given a spreadsheet, we can locate all of the cells that it contains, but that we cannot determine from a cell in what spreadsheet it is contained.</a:t>
            </a:r>
            <a:endParaRPr/>
          </a:p>
          <a:p>
            <a:pPr marL="742950" lvl="1" indent="-299085" algn="l" rtl="0">
              <a:spcBef>
                <a:spcPts val="518"/>
              </a:spcBef>
              <a:spcAft>
                <a:spcPts val="1200"/>
              </a:spcAft>
              <a:buClr>
                <a:schemeClr val="dk1"/>
              </a:buClr>
              <a:buSzPts val="2800"/>
              <a:buChar char="○"/>
            </a:pPr>
            <a:r>
              <a:rPr lang="en-US"/>
              <a:t>Given a cell, we can obtain the related expression and value, but given a value (or expression) we cannot find the cell of which those are attributes.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ct val="122222"/>
              <a:buFont typeface="Calibri"/>
              <a:buNone/>
            </a:pPr>
            <a:r>
              <a:rPr lang="en-US"/>
              <a:t>Visibility of Class attributes and Operations</a:t>
            </a:r>
            <a:endParaRPr/>
          </a:p>
        </p:txBody>
      </p:sp>
      <p:sp>
        <p:nvSpPr>
          <p:cNvPr id="439" name="Google Shape;439;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58140" algn="l" rtl="0">
              <a:spcBef>
                <a:spcPts val="0"/>
              </a:spcBef>
              <a:spcAft>
                <a:spcPts val="0"/>
              </a:spcAft>
              <a:buClr>
                <a:schemeClr val="dk1"/>
              </a:buClr>
              <a:buSzPts val="3200"/>
              <a:buChar char="●"/>
            </a:pPr>
            <a:r>
              <a:rPr lang="en-US"/>
              <a:t>In OO design, there is a notation of visibility for attributes and operations. UML identifies four types of visibility: public, protected, private, and package.</a:t>
            </a:r>
            <a:endParaRPr/>
          </a:p>
          <a:p>
            <a:pPr marL="342900" lvl="0" indent="-358140" algn="l" rtl="0">
              <a:spcBef>
                <a:spcPts val="592"/>
              </a:spcBef>
              <a:spcAft>
                <a:spcPts val="0"/>
              </a:spcAft>
              <a:buClr>
                <a:schemeClr val="dk1"/>
              </a:buClr>
              <a:buSzPts val="3200"/>
              <a:buChar char="●"/>
            </a:pPr>
            <a:r>
              <a:rPr lang="en-US"/>
              <a:t>The +, -, # and ~ symbols before an attribute and operation name in a class denote the visibility of the attribute and operation.</a:t>
            </a:r>
            <a:endParaRPr/>
          </a:p>
          <a:p>
            <a:pPr marL="742950" lvl="1" indent="-299085" algn="l" rtl="0">
              <a:spcBef>
                <a:spcPts val="518"/>
              </a:spcBef>
              <a:spcAft>
                <a:spcPts val="0"/>
              </a:spcAft>
              <a:buClr>
                <a:schemeClr val="dk1"/>
              </a:buClr>
              <a:buSzPts val="2800"/>
              <a:buFont typeface="Noto Sans Symbols"/>
              <a:buChar char="⮚"/>
            </a:pPr>
            <a:r>
              <a:rPr lang="en-US"/>
              <a:t>+ denotes public attributes or operations</a:t>
            </a:r>
            <a:endParaRPr/>
          </a:p>
          <a:p>
            <a:pPr marL="742950" lvl="1" indent="-299085" algn="l" rtl="0">
              <a:spcBef>
                <a:spcPts val="518"/>
              </a:spcBef>
              <a:spcAft>
                <a:spcPts val="0"/>
              </a:spcAft>
              <a:buClr>
                <a:schemeClr val="dk1"/>
              </a:buClr>
              <a:buSzPts val="2800"/>
              <a:buFont typeface="Noto Sans Symbols"/>
              <a:buChar char="⮚"/>
            </a:pPr>
            <a:r>
              <a:rPr lang="en-US"/>
              <a:t>- denotes private attributes or operations</a:t>
            </a:r>
            <a:endParaRPr/>
          </a:p>
          <a:p>
            <a:pPr marL="742950" lvl="1" indent="-299085" algn="l" rtl="0">
              <a:spcBef>
                <a:spcPts val="518"/>
              </a:spcBef>
              <a:spcAft>
                <a:spcPts val="1200"/>
              </a:spcAft>
              <a:buClr>
                <a:schemeClr val="dk1"/>
              </a:buClr>
              <a:buSzPts val="2800"/>
              <a:buFont typeface="Noto Sans Symbols"/>
              <a:buChar char="⮚"/>
            </a:pPr>
            <a:r>
              <a:rPr lang="en-US"/>
              <a:t># denotes protected attributes or operations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Class Visibility Example</a:t>
            </a:r>
            <a:endParaRPr/>
          </a:p>
        </p:txBody>
      </p:sp>
      <p:sp>
        <p:nvSpPr>
          <p:cNvPr id="445" name="Google Shape;445;p7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a:t>attribute1 and op1 of MyClassName are public</a:t>
            </a:r>
            <a:endParaRPr/>
          </a:p>
          <a:p>
            <a:pPr marL="342900" lvl="0" indent="-342900" algn="l" rtl="0">
              <a:spcBef>
                <a:spcPts val="560"/>
              </a:spcBef>
              <a:spcAft>
                <a:spcPts val="0"/>
              </a:spcAft>
              <a:buClr>
                <a:schemeClr val="dk1"/>
              </a:buClr>
              <a:buSzPts val="2800"/>
              <a:buChar char="●"/>
            </a:pPr>
            <a:r>
              <a:rPr lang="en-US"/>
              <a:t>attribute3 and op3 are protected.</a:t>
            </a:r>
            <a:endParaRPr/>
          </a:p>
          <a:p>
            <a:pPr marL="342900" lvl="0" indent="-342900" algn="l" rtl="0">
              <a:spcBef>
                <a:spcPts val="560"/>
              </a:spcBef>
              <a:spcAft>
                <a:spcPts val="1200"/>
              </a:spcAft>
              <a:buClr>
                <a:schemeClr val="dk1"/>
              </a:buClr>
              <a:buSzPts val="2800"/>
              <a:buChar char="●"/>
            </a:pPr>
            <a:r>
              <a:rPr lang="en-US"/>
              <a:t>attribute2 and op2 are private.</a:t>
            </a:r>
            <a:endParaRPr/>
          </a:p>
        </p:txBody>
      </p:sp>
      <p:pic>
        <p:nvPicPr>
          <p:cNvPr id="446" name="Google Shape;446;p72"/>
          <p:cNvPicPr preferRelativeResize="0">
            <a:picLocks noGrp="1"/>
          </p:cNvPicPr>
          <p:nvPr>
            <p:ph type="body" idx="1"/>
          </p:nvPr>
        </p:nvPicPr>
        <p:blipFill rotWithShape="1">
          <a:blip r:embed="rId3">
            <a:alphaModFix/>
          </a:blip>
          <a:srcRect/>
          <a:stretch/>
        </p:blipFill>
        <p:spPr>
          <a:xfrm>
            <a:off x="609600" y="1676400"/>
            <a:ext cx="2810106" cy="2057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3"/>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Use case diagram</a:t>
            </a:r>
            <a:endParaRPr/>
          </a:p>
        </p:txBody>
      </p:sp>
      <p:pic>
        <p:nvPicPr>
          <p:cNvPr id="452" name="Google Shape;452;p73"/>
          <p:cNvPicPr preferRelativeResize="0"/>
          <p:nvPr/>
        </p:nvPicPr>
        <p:blipFill>
          <a:blip r:embed="rId3">
            <a:alphaModFix/>
          </a:blip>
          <a:stretch>
            <a:fillRect/>
          </a:stretch>
        </p:blipFill>
        <p:spPr>
          <a:xfrm>
            <a:off x="796188" y="1536577"/>
            <a:ext cx="7551626" cy="471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Complex systems(Hệ thống phức tạp)</a:t>
            </a:r>
            <a:endParaRPr/>
          </a:p>
        </p:txBody>
      </p:sp>
      <p:sp>
        <p:nvSpPr>
          <p:cNvPr id="124" name="Google Shape;124;p22"/>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Modeling is not just for big systems</a:t>
            </a:r>
            <a:endParaRPr/>
          </a:p>
          <a:p>
            <a:pPr marL="342900" lvl="0" indent="-342900" algn="l" rtl="0">
              <a:spcBef>
                <a:spcPts val="640"/>
              </a:spcBef>
              <a:spcAft>
                <a:spcPts val="0"/>
              </a:spcAft>
              <a:buClr>
                <a:schemeClr val="dk1"/>
              </a:buClr>
              <a:buSzPts val="3200"/>
              <a:buChar char="●"/>
            </a:pPr>
            <a:r>
              <a:rPr lang="en-US"/>
              <a:t>The larger and more complex system, the more important modeling becomes</a:t>
            </a:r>
            <a:endParaRPr/>
          </a:p>
          <a:p>
            <a:pPr marL="342900" lvl="0" indent="-342900" algn="l" rtl="0">
              <a:spcBef>
                <a:spcPts val="640"/>
              </a:spcBef>
              <a:spcAft>
                <a:spcPts val="0"/>
              </a:spcAft>
              <a:buClr>
                <a:schemeClr val="dk1"/>
              </a:buClr>
              <a:buSzPts val="3200"/>
              <a:buChar char="●"/>
            </a:pPr>
            <a:r>
              <a:rPr lang="en-US"/>
              <a:t>We build models of complex systems because we cannot comprehend such a system in its entirely.</a:t>
            </a:r>
            <a:endParaRPr/>
          </a:p>
          <a:p>
            <a:pPr marL="342900" lvl="0" indent="-342900" algn="l" rtl="0">
              <a:spcBef>
                <a:spcPts val="640"/>
              </a:spcBef>
              <a:spcAft>
                <a:spcPts val="1200"/>
              </a:spcAft>
              <a:buClr>
                <a:schemeClr val="dk1"/>
              </a:buClr>
              <a:buSzPts val="3200"/>
              <a:buChar char="●"/>
            </a:pPr>
            <a:r>
              <a:rPr lang="en-US"/>
              <a:t>“Divide and conquer”</a:t>
            </a:r>
          </a:p>
          <a:p>
            <a:pPr marL="342900" lvl="0" indent="-342900" algn="l" rtl="0">
              <a:spcBef>
                <a:spcPts val="640"/>
              </a:spcBef>
              <a:spcAft>
                <a:spcPts val="1200"/>
              </a:spcAft>
              <a:buClr>
                <a:schemeClr val="dk1"/>
              </a:buClr>
              <a:buSzPts val="3200"/>
              <a:buChar char="●"/>
            </a:pPr>
            <a:r>
              <a:rPr lang="en-US"/>
              <a:t>-------------------------------------------------------------------------------------------------------------</a:t>
            </a:r>
          </a:p>
          <a:p>
            <a:pPr marL="342900" lvl="0" indent="-342900" algn="l" rtl="0">
              <a:spcBef>
                <a:spcPts val="640"/>
              </a:spcBef>
              <a:spcAft>
                <a:spcPts val="1200"/>
              </a:spcAft>
              <a:buClr>
                <a:schemeClr val="dk1"/>
              </a:buClr>
              <a:buSzPts val="3200"/>
              <a:buChar char="●"/>
            </a:pPr>
            <a:r>
              <a:rPr lang="vi-VN"/>
              <a:t>Mô hình hóa không chỉ dành cho các hệ thống lớnHệ thống lớn hơn và phức tạp hơn, việc mô hình hóa càng trở nên quan trọng hơnChúng ta xây dựng các mô hình của các hệ thống phức tạp bởi vì chúng ta không thể hiểu toàn bộ một hệ thống như vậy."Phân chia và chinh phục"</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Use case examples…</a:t>
            </a:r>
            <a:endParaRPr/>
          </a:p>
        </p:txBody>
      </p:sp>
      <p:pic>
        <p:nvPicPr>
          <p:cNvPr id="458" name="Google Shape;458;p74"/>
          <p:cNvPicPr preferRelativeResize="0"/>
          <p:nvPr/>
        </p:nvPicPr>
        <p:blipFill>
          <a:blip r:embed="rId3">
            <a:alphaModFix/>
          </a:blip>
          <a:stretch>
            <a:fillRect/>
          </a:stretch>
        </p:blipFill>
        <p:spPr>
          <a:xfrm>
            <a:off x="1066800" y="1688975"/>
            <a:ext cx="6633026" cy="4810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Use case examples…</a:t>
            </a:r>
            <a:endParaRPr/>
          </a:p>
        </p:txBody>
      </p:sp>
      <p:pic>
        <p:nvPicPr>
          <p:cNvPr id="464" name="Google Shape;464;p75"/>
          <p:cNvPicPr preferRelativeResize="0"/>
          <p:nvPr/>
        </p:nvPicPr>
        <p:blipFill>
          <a:blip r:embed="rId3">
            <a:alphaModFix/>
          </a:blip>
          <a:stretch>
            <a:fillRect/>
          </a:stretch>
        </p:blipFill>
        <p:spPr>
          <a:xfrm>
            <a:off x="714750" y="1616417"/>
            <a:ext cx="7714508" cy="501663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Use use examples…</a:t>
            </a:r>
            <a:endParaRPr/>
          </a:p>
        </p:txBody>
      </p:sp>
      <p:pic>
        <p:nvPicPr>
          <p:cNvPr id="470" name="Google Shape;470;p76"/>
          <p:cNvPicPr preferRelativeResize="0"/>
          <p:nvPr/>
        </p:nvPicPr>
        <p:blipFill>
          <a:blip r:embed="rId3">
            <a:alphaModFix/>
          </a:blip>
          <a:stretch>
            <a:fillRect/>
          </a:stretch>
        </p:blipFill>
        <p:spPr>
          <a:xfrm>
            <a:off x="1860075" y="1536567"/>
            <a:ext cx="5648325" cy="4800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Include vs. Extend</a:t>
            </a:r>
            <a:endParaRPr/>
          </a:p>
        </p:txBody>
      </p:sp>
      <p:sp>
        <p:nvSpPr>
          <p:cNvPr id="476" name="Google Shape;476;p77"/>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Include</a:t>
            </a:r>
            <a:endParaRPr/>
          </a:p>
          <a:p>
            <a:pPr marL="914400" lvl="1" indent="-317500" algn="l" rtl="0">
              <a:spcBef>
                <a:spcPts val="0"/>
              </a:spcBef>
              <a:spcAft>
                <a:spcPts val="0"/>
              </a:spcAft>
              <a:buSzPts val="1400"/>
              <a:buChar char="○"/>
            </a:pPr>
            <a:r>
              <a:rPr lang="en-US"/>
              <a:t>a use case contains behaviors defined in another use case. </a:t>
            </a:r>
            <a:endParaRPr/>
          </a:p>
          <a:p>
            <a:pPr marL="914400" lvl="1" indent="-317500" algn="l" rtl="0">
              <a:spcBef>
                <a:spcPts val="0"/>
              </a:spcBef>
              <a:spcAft>
                <a:spcPts val="0"/>
              </a:spcAft>
              <a:buSzPts val="1400"/>
              <a:buChar char="○"/>
            </a:pPr>
            <a:r>
              <a:rPr lang="en-US"/>
              <a:t>In other words, the base case explicitly incorporates the behavior of another use case at a location specified in the base use case.</a:t>
            </a:r>
            <a:endParaRPr/>
          </a:p>
          <a:p>
            <a:pPr marL="457200" lvl="0" indent="-342900" algn="l" rtl="0">
              <a:spcBef>
                <a:spcPts val="0"/>
              </a:spcBef>
              <a:spcAft>
                <a:spcPts val="0"/>
              </a:spcAft>
              <a:buSzPts val="1800"/>
              <a:buChar char="●"/>
            </a:pPr>
            <a:r>
              <a:rPr lang="en-US"/>
              <a:t>Extend</a:t>
            </a:r>
            <a:endParaRPr/>
          </a:p>
          <a:p>
            <a:pPr marL="914400" lvl="1" indent="-317500" algn="l" rtl="0">
              <a:spcBef>
                <a:spcPts val="0"/>
              </a:spcBef>
              <a:spcAft>
                <a:spcPts val="0"/>
              </a:spcAft>
              <a:buSzPts val="1400"/>
              <a:buChar char="○"/>
            </a:pPr>
            <a:r>
              <a:rPr lang="en-US"/>
              <a:t>A relationship from a base use case to an extended use case that specifies how and when the behavior defined in the base use case can be inserted into the behavior defined in the extended use case. </a:t>
            </a:r>
            <a:endParaRPr/>
          </a:p>
          <a:p>
            <a:pPr marL="914400" lvl="1" indent="-317500" algn="l" rtl="0">
              <a:spcBef>
                <a:spcPts val="0"/>
              </a:spcBef>
              <a:spcAft>
                <a:spcPts val="0"/>
              </a:spcAft>
              <a:buSzPts val="1400"/>
              <a:buChar char="○"/>
            </a:pPr>
            <a:r>
              <a:rPr lang="en-US"/>
              <a:t>In other words, the extended use case adds itself to the base use case. Most of the time, an extend relationship has a condition attached to it. The extended use case executes only when the condition is true.</a:t>
            </a:r>
            <a:endParaRPr/>
          </a:p>
          <a:p>
            <a:pPr marL="457200" lvl="0" indent="-342900" algn="l" rtl="0">
              <a:spcBef>
                <a:spcPts val="0"/>
              </a:spcBef>
              <a:spcAft>
                <a:spcPts val="0"/>
              </a:spcAft>
              <a:buSzPts val="1800"/>
              <a:buChar char="●"/>
            </a:pPr>
            <a:r>
              <a:rPr lang="en-US"/>
              <a:t>Include vs. extend</a:t>
            </a:r>
            <a:endParaRPr/>
          </a:p>
          <a:p>
            <a:pPr marL="914400" lvl="1" indent="-317500" algn="l" rtl="0">
              <a:spcBef>
                <a:spcPts val="0"/>
              </a:spcBef>
              <a:spcAft>
                <a:spcPts val="0"/>
              </a:spcAft>
              <a:buSzPts val="1400"/>
              <a:buChar char="○"/>
            </a:pPr>
            <a:r>
              <a:rPr lang="en-US"/>
              <a:t>Include use case: The include use case never stand alone. When an actor initiates any base use case then base use case executes included use case.</a:t>
            </a:r>
            <a:endParaRPr/>
          </a:p>
          <a:p>
            <a:pPr marL="914400" lvl="1" indent="-317500" algn="l" rtl="0">
              <a:spcBef>
                <a:spcPts val="0"/>
              </a:spcBef>
              <a:spcAft>
                <a:spcPts val="0"/>
              </a:spcAft>
              <a:buSzPts val="1400"/>
              <a:buChar char="○"/>
            </a:pPr>
            <a:r>
              <a:rPr lang="en-US"/>
              <a:t>Extend Use Case - The base use case may stand alone, but under certain conditions, its behavior may be extended by behavior of another use case.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8"/>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Sequence diagram</a:t>
            </a:r>
            <a:endParaRPr/>
          </a:p>
        </p:txBody>
      </p:sp>
      <p:pic>
        <p:nvPicPr>
          <p:cNvPr id="482" name="Google Shape;482;p78"/>
          <p:cNvPicPr preferRelativeResize="0"/>
          <p:nvPr/>
        </p:nvPicPr>
        <p:blipFill>
          <a:blip r:embed="rId3">
            <a:alphaModFix/>
          </a:blip>
          <a:stretch>
            <a:fillRect/>
          </a:stretch>
        </p:blipFill>
        <p:spPr>
          <a:xfrm>
            <a:off x="683188" y="1536578"/>
            <a:ext cx="7777625" cy="48546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About sequence diagrams</a:t>
            </a:r>
            <a:endParaRPr/>
          </a:p>
        </p:txBody>
      </p:sp>
      <p:sp>
        <p:nvSpPr>
          <p:cNvPr id="488" name="Google Shape;488;p79"/>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UML Sequence Diagrams are interaction diagrams that detail how operations are carried out. They capture the interaction between objects in the context of a collaboration. </a:t>
            </a:r>
            <a:endParaRPr/>
          </a:p>
          <a:p>
            <a:pPr marL="457200" lvl="0" indent="-342900" algn="l" rtl="0">
              <a:spcBef>
                <a:spcPts val="0"/>
              </a:spcBef>
              <a:spcAft>
                <a:spcPts val="0"/>
              </a:spcAft>
              <a:buSzPts val="1800"/>
              <a:buChar char="●"/>
            </a:pPr>
            <a:r>
              <a:rPr lang="en-US"/>
              <a:t>Sequence Diagrams are time focus and they show the order of the interaction visually by using the vertical axis of the diagram to represent time what messages are sent and when.</a:t>
            </a:r>
            <a:endParaRPr/>
          </a:p>
          <a:p>
            <a:pPr marL="457200" lvl="0" indent="-342900" algn="l" rtl="0">
              <a:spcBef>
                <a:spcPts val="0"/>
              </a:spcBef>
              <a:spcAft>
                <a:spcPts val="0"/>
              </a:spcAft>
              <a:buSzPts val="1800"/>
              <a:buChar char="●"/>
            </a:pPr>
            <a:r>
              <a:rPr lang="en-US"/>
              <a:t>Sequence Diagrams captures:</a:t>
            </a:r>
            <a:endParaRPr/>
          </a:p>
          <a:p>
            <a:pPr marL="914400" lvl="1" indent="-317500" algn="l" rtl="0">
              <a:spcBef>
                <a:spcPts val="0"/>
              </a:spcBef>
              <a:spcAft>
                <a:spcPts val="0"/>
              </a:spcAft>
              <a:buSzPts val="1400"/>
              <a:buChar char="○"/>
            </a:pPr>
            <a:r>
              <a:rPr lang="en-US"/>
              <a:t>the interaction that takes place in a collaboration that either realizes a use case or an operation (instance diagrams or generic diagrams)</a:t>
            </a:r>
            <a:endParaRPr/>
          </a:p>
          <a:p>
            <a:pPr marL="914400" lvl="1" indent="-317500" algn="l" rtl="0">
              <a:spcBef>
                <a:spcPts val="0"/>
              </a:spcBef>
              <a:spcAft>
                <a:spcPts val="0"/>
              </a:spcAft>
              <a:buSzPts val="1400"/>
              <a:buChar char="○"/>
            </a:pPr>
            <a:r>
              <a:rPr lang="en-US"/>
              <a:t>high-level interactions between user of the system and the system, between the system and other systems, or between subsystems (sometimes known as system sequence diagrams)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Purpose of Sequence Diagram</a:t>
            </a:r>
            <a:endParaRPr/>
          </a:p>
        </p:txBody>
      </p:sp>
      <p:sp>
        <p:nvSpPr>
          <p:cNvPr id="494" name="Google Shape;494;p80"/>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Model high-level interaction between active objects in a system</a:t>
            </a:r>
            <a:endParaRPr/>
          </a:p>
          <a:p>
            <a:pPr marL="457200" lvl="0" indent="-342900" algn="l" rtl="0">
              <a:spcBef>
                <a:spcPts val="0"/>
              </a:spcBef>
              <a:spcAft>
                <a:spcPts val="0"/>
              </a:spcAft>
              <a:buSzPts val="1800"/>
              <a:buChar char="●"/>
            </a:pPr>
            <a:r>
              <a:rPr lang="en-US"/>
              <a:t>Model the interaction between object instances within a collaboration that realizes a use case</a:t>
            </a:r>
            <a:endParaRPr/>
          </a:p>
          <a:p>
            <a:pPr marL="457200" lvl="0" indent="-342900" algn="l" rtl="0">
              <a:spcBef>
                <a:spcPts val="0"/>
              </a:spcBef>
              <a:spcAft>
                <a:spcPts val="0"/>
              </a:spcAft>
              <a:buSzPts val="1800"/>
              <a:buChar char="●"/>
            </a:pPr>
            <a:r>
              <a:rPr lang="en-US"/>
              <a:t>Model the interaction between objects within a collaboration that realizes an operation</a:t>
            </a:r>
            <a:endParaRPr/>
          </a:p>
          <a:p>
            <a:pPr marL="457200" lvl="0" indent="-342900" algn="l" rtl="0">
              <a:spcBef>
                <a:spcPts val="0"/>
              </a:spcBef>
              <a:spcAft>
                <a:spcPts val="0"/>
              </a:spcAft>
              <a:buSzPts val="1800"/>
              <a:buChar char="●"/>
            </a:pPr>
            <a:r>
              <a:rPr lang="en-US"/>
              <a:t>Either model generic interactions (showing all possible paths through the interaction) or specific instances of a interaction (showing just one path through the interaction)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81"/>
          <p:cNvPicPr preferRelativeResize="0"/>
          <p:nvPr/>
        </p:nvPicPr>
        <p:blipFill>
          <a:blip r:embed="rId3">
            <a:alphaModFix/>
          </a:blip>
          <a:stretch>
            <a:fillRect/>
          </a:stretch>
        </p:blipFill>
        <p:spPr>
          <a:xfrm>
            <a:off x="848388" y="152400"/>
            <a:ext cx="7447224" cy="6553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2"/>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Sequence Diagrams at a Glance</a:t>
            </a:r>
            <a:endParaRPr/>
          </a:p>
        </p:txBody>
      </p:sp>
      <p:sp>
        <p:nvSpPr>
          <p:cNvPr id="505" name="Google Shape;505;p82"/>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Sequence Diagrams show elements as they interact over time and they are organized according to object (horizontally) and time (vertically)</a:t>
            </a:r>
            <a:endParaRPr/>
          </a:p>
          <a:p>
            <a:pPr marL="457200" lvl="0" indent="-342900" algn="l" rtl="0">
              <a:spcBef>
                <a:spcPts val="0"/>
              </a:spcBef>
              <a:spcAft>
                <a:spcPts val="0"/>
              </a:spcAft>
              <a:buSzPts val="1800"/>
              <a:buChar char="●"/>
            </a:pPr>
            <a:r>
              <a:rPr lang="en-US"/>
              <a:t>Object Dimension</a:t>
            </a:r>
            <a:endParaRPr/>
          </a:p>
          <a:p>
            <a:pPr marL="914400" lvl="1" indent="-317500" algn="l" rtl="0">
              <a:spcBef>
                <a:spcPts val="0"/>
              </a:spcBef>
              <a:spcAft>
                <a:spcPts val="0"/>
              </a:spcAft>
              <a:buSzPts val="1400"/>
              <a:buChar char="○"/>
            </a:pPr>
            <a:r>
              <a:rPr lang="en-US"/>
              <a:t>The horizontal axis shows the elements that are involved in the interaction</a:t>
            </a:r>
            <a:endParaRPr/>
          </a:p>
          <a:p>
            <a:pPr marL="914400" lvl="1" indent="-317500" algn="l" rtl="0">
              <a:spcBef>
                <a:spcPts val="0"/>
              </a:spcBef>
              <a:spcAft>
                <a:spcPts val="0"/>
              </a:spcAft>
              <a:buSzPts val="1400"/>
              <a:buChar char="○"/>
            </a:pPr>
            <a:r>
              <a:rPr lang="en-US"/>
              <a:t>Conventionally, the objects involved in the operation are listed from left to right according to when they take part in the message sequence. However, the elements on the horizontal axis may appear in any order</a:t>
            </a:r>
            <a:endParaRPr/>
          </a:p>
          <a:p>
            <a:pPr marL="457200" lvl="0" indent="-342900" algn="l" rtl="0">
              <a:spcBef>
                <a:spcPts val="0"/>
              </a:spcBef>
              <a:spcAft>
                <a:spcPts val="0"/>
              </a:spcAft>
              <a:buSzPts val="1800"/>
              <a:buChar char="●"/>
            </a:pPr>
            <a:r>
              <a:rPr lang="en-US"/>
              <a:t>Time Dimension</a:t>
            </a:r>
            <a:endParaRPr/>
          </a:p>
          <a:p>
            <a:pPr marL="914400" lvl="1" indent="-317500" algn="l" rtl="0">
              <a:spcBef>
                <a:spcPts val="0"/>
              </a:spcBef>
              <a:spcAft>
                <a:spcPts val="0"/>
              </a:spcAft>
              <a:buSzPts val="1400"/>
              <a:buChar char="○"/>
            </a:pPr>
            <a:r>
              <a:rPr lang="en-US"/>
              <a:t>The vertical axis represents time proceedings (or progressing) down the page.</a:t>
            </a:r>
            <a:endParaRPr/>
          </a:p>
          <a:p>
            <a:pPr marL="914400" lvl="1" indent="-317500" algn="l" rtl="0">
              <a:spcBef>
                <a:spcPts val="0"/>
              </a:spcBef>
              <a:spcAft>
                <a:spcPts val="0"/>
              </a:spcAft>
              <a:buSzPts val="1400"/>
              <a:buChar char="○"/>
            </a:pPr>
            <a:r>
              <a:rPr lang="en-US"/>
              <a:t>Note that: Time in a sequence diagram is all a about ordering, not duration. The vertical space in an interaction diagram is not relevant for the duration of the interaction.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3"/>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Sequence Diagram Example: Hotel System</a:t>
            </a:r>
            <a:endParaRPr/>
          </a:p>
        </p:txBody>
      </p:sp>
      <p:pic>
        <p:nvPicPr>
          <p:cNvPr id="511" name="Google Shape;511;p83"/>
          <p:cNvPicPr preferRelativeResize="0"/>
          <p:nvPr/>
        </p:nvPicPr>
        <p:blipFill>
          <a:blip r:embed="rId3">
            <a:alphaModFix/>
          </a:blip>
          <a:stretch>
            <a:fillRect/>
          </a:stretch>
        </p:blipFill>
        <p:spPr>
          <a:xfrm>
            <a:off x="152400" y="1688967"/>
            <a:ext cx="8839199" cy="46208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E36C09"/>
              </a:buClr>
              <a:buSzPts val="4400"/>
              <a:buFont typeface="Calibri"/>
              <a:buNone/>
            </a:pPr>
            <a:r>
              <a:rPr lang="en-US"/>
              <a:t>Formal vs. informal modeling(Mô hình chính thức so với không chính thức)</a:t>
            </a:r>
          </a:p>
        </p:txBody>
      </p:sp>
      <p:sp>
        <p:nvSpPr>
          <p:cNvPr id="130" name="Google Shape;130;p23"/>
          <p:cNvSpPr txBox="1">
            <a:spLocks noGrp="1"/>
          </p:cNvSpPr>
          <p:nvPr>
            <p:ph type="body" idx="1"/>
          </p:nvPr>
        </p:nvSpPr>
        <p:spPr>
          <a:xfrm>
            <a:off x="311700" y="1688432"/>
            <a:ext cx="8520600" cy="4824909"/>
          </a:xfrm>
          <a:prstGeom prst="rect">
            <a:avLst/>
          </a:prstGeom>
          <a:noFill/>
          <a:ln>
            <a:noFill/>
          </a:ln>
        </p:spPr>
        <p:txBody>
          <a:bodyPr spcFirstLastPara="1" wrap="square" lIns="91425" tIns="45700" rIns="91425" bIns="45700" anchor="t" anchorCtr="0">
            <a:normAutofit fontScale="92500" lnSpcReduction="20000"/>
          </a:bodyPr>
          <a:lstStyle/>
          <a:p>
            <a:pPr marL="342900" lvl="0" indent="-358140" algn="l" rtl="0">
              <a:spcBef>
                <a:spcPts val="0"/>
              </a:spcBef>
              <a:spcAft>
                <a:spcPts val="0"/>
              </a:spcAft>
              <a:buClr>
                <a:schemeClr val="dk1"/>
              </a:buClr>
              <a:buSzPts val="3200"/>
              <a:buChar char="●"/>
            </a:pPr>
            <a:r>
              <a:rPr lang="en-US"/>
              <a:t>Informal</a:t>
            </a:r>
            <a:endParaRPr/>
          </a:p>
          <a:p>
            <a:pPr marL="742950" lvl="1" indent="-299085" algn="l" rtl="0">
              <a:spcBef>
                <a:spcPts val="518"/>
              </a:spcBef>
              <a:spcAft>
                <a:spcPts val="0"/>
              </a:spcAft>
              <a:buClr>
                <a:schemeClr val="dk1"/>
              </a:buClr>
              <a:buSzPts val="2800"/>
              <a:buChar char="○"/>
            </a:pPr>
            <a:r>
              <a:rPr lang="en-US"/>
              <a:t>A developer sketch out an idea on a blackboard or a scrap of paper to visualize a part of a system</a:t>
            </a:r>
            <a:endParaRPr/>
          </a:p>
          <a:p>
            <a:pPr marL="742950" lvl="1" indent="-299085" algn="l" rtl="0">
              <a:spcBef>
                <a:spcPts val="518"/>
              </a:spcBef>
              <a:spcAft>
                <a:spcPts val="0"/>
              </a:spcAft>
              <a:buClr>
                <a:schemeClr val="dk1"/>
              </a:buClr>
              <a:buSzPts val="2800"/>
              <a:buChar char="○"/>
            </a:pPr>
            <a:r>
              <a:rPr lang="en-US"/>
              <a:t>A team might use CRC cards to work through a scenario or the design of a mechanism</a:t>
            </a:r>
            <a:endParaRPr/>
          </a:p>
          <a:p>
            <a:pPr marL="342900" lvl="0" indent="-358140" algn="l" rtl="0">
              <a:spcBef>
                <a:spcPts val="592"/>
              </a:spcBef>
              <a:spcAft>
                <a:spcPts val="0"/>
              </a:spcAft>
              <a:buClr>
                <a:schemeClr val="dk1"/>
              </a:buClr>
              <a:buSzPts val="3200"/>
              <a:buChar char="●"/>
            </a:pPr>
            <a:r>
              <a:rPr lang="en-US"/>
              <a:t>Formal</a:t>
            </a:r>
            <a:endParaRPr/>
          </a:p>
          <a:p>
            <a:pPr marL="742950" lvl="1" indent="-299085" algn="l" rtl="0">
              <a:spcBef>
                <a:spcPts val="518"/>
              </a:spcBef>
              <a:spcAft>
                <a:spcPts val="0"/>
              </a:spcAft>
              <a:buClr>
                <a:schemeClr val="dk1"/>
              </a:buClr>
              <a:buSzPts val="2800"/>
              <a:buChar char="○"/>
            </a:pPr>
            <a:r>
              <a:rPr lang="en-US"/>
              <a:t>Common language: blueprints for construction industry, electrical engineering, mathematical modeling</a:t>
            </a:r>
            <a:endParaRPr/>
          </a:p>
          <a:p>
            <a:pPr marL="742950" lvl="1" indent="-299085" algn="l" rtl="0">
              <a:spcBef>
                <a:spcPts val="518"/>
              </a:spcBef>
              <a:spcAft>
                <a:spcPts val="1200"/>
              </a:spcAft>
              <a:buClr>
                <a:schemeClr val="dk1"/>
              </a:buClr>
              <a:buSzPts val="2800"/>
              <a:buChar char="○"/>
            </a:pPr>
            <a:r>
              <a:rPr lang="en-US"/>
              <a:t>Development organization benefit by using a common language for software modeling</a:t>
            </a:r>
          </a:p>
          <a:p>
            <a:pPr marL="742950" lvl="1" indent="-299085" algn="l" rtl="0">
              <a:spcBef>
                <a:spcPts val="518"/>
              </a:spcBef>
              <a:spcAft>
                <a:spcPts val="1200"/>
              </a:spcAft>
              <a:buClr>
                <a:schemeClr val="dk1"/>
              </a:buClr>
              <a:buSzPts val="2800"/>
              <a:buChar char="○"/>
            </a:pPr>
            <a:r>
              <a:rPr lang="en-US"/>
              <a:t>------------------------------------------------------------------------------------------------------------------------------</a:t>
            </a:r>
          </a:p>
          <a:p>
            <a:pPr marL="742950" lvl="1" indent="-299085" algn="l" rtl="0">
              <a:spcBef>
                <a:spcPts val="518"/>
              </a:spcBef>
              <a:spcAft>
                <a:spcPts val="1200"/>
              </a:spcAft>
              <a:buClr>
                <a:schemeClr val="dk1"/>
              </a:buClr>
              <a:buSzPts val="2800"/>
              <a:buChar char="○"/>
            </a:pPr>
            <a:r>
              <a:rPr lang="vi-VN"/>
              <a:t>Không trang trọng</a:t>
            </a:r>
            <a:endParaRPr lang="en-US"/>
          </a:p>
          <a:p>
            <a:pPr marL="742950" lvl="1" indent="-299085" algn="l" rtl="0">
              <a:spcBef>
                <a:spcPts val="518"/>
              </a:spcBef>
              <a:spcAft>
                <a:spcPts val="1200"/>
              </a:spcAft>
              <a:buClr>
                <a:schemeClr val="dk1"/>
              </a:buClr>
              <a:buSzPts val="2800"/>
              <a:buChar char="○"/>
            </a:pPr>
            <a:r>
              <a:rPr lang="vi-VN"/>
              <a:t>Một nhà phát triển phác thảo một ý tưởng trên bảng đen hoặc một mẩu giấy để hình dung một phần của hệ thốngMột nhóm có thể sử dụng thẻ CRC để làm việc thông qua một kịch bản hoặc thiết kế một cơ chế</a:t>
            </a:r>
            <a:endParaRPr lang="en-US"/>
          </a:p>
          <a:p>
            <a:pPr marL="742950" lvl="1" indent="-299085" algn="l" rtl="0">
              <a:spcBef>
                <a:spcPts val="518"/>
              </a:spcBef>
              <a:spcAft>
                <a:spcPts val="1200"/>
              </a:spcAft>
              <a:buClr>
                <a:schemeClr val="dk1"/>
              </a:buClr>
              <a:buSzPts val="2800"/>
              <a:buChar char="○"/>
            </a:pPr>
            <a:r>
              <a:rPr lang="vi-VN"/>
              <a:t>Chính thức</a:t>
            </a:r>
            <a:endParaRPr lang="en-US"/>
          </a:p>
          <a:p>
            <a:pPr marL="742950" lvl="1" indent="-299085" algn="l" rtl="0">
              <a:spcBef>
                <a:spcPts val="518"/>
              </a:spcBef>
              <a:spcAft>
                <a:spcPts val="1200"/>
              </a:spcAft>
              <a:buClr>
                <a:schemeClr val="dk1"/>
              </a:buClr>
              <a:buSzPts val="2800"/>
              <a:buChar char="○"/>
            </a:pPr>
            <a:r>
              <a:rPr lang="vi-VN"/>
              <a:t>Ngôn ngữ phổ biến: bản thiết kế cho ngành xây dựng, kỹ thuật điện, mô hình toán họcTổ chức phát triển được hưởng lợi bằng cách sử dụng một ngôn ngữ chung để lập mô hình phần mềm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Actor</a:t>
            </a:r>
            <a:endParaRPr/>
          </a:p>
        </p:txBody>
      </p:sp>
      <p:sp>
        <p:nvSpPr>
          <p:cNvPr id="517" name="Google Shape;517;p84"/>
          <p:cNvSpPr txBox="1">
            <a:spLocks noGrp="1"/>
          </p:cNvSpPr>
          <p:nvPr>
            <p:ph type="body" idx="1"/>
          </p:nvPr>
        </p:nvSpPr>
        <p:spPr>
          <a:xfrm>
            <a:off x="311700" y="1688425"/>
            <a:ext cx="69552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a type of role played by an entity that interacts with the subject (e.g., by exchanging signals and data)</a:t>
            </a:r>
            <a:endParaRPr/>
          </a:p>
          <a:p>
            <a:pPr marL="457200" lvl="0" indent="-342900" algn="l" rtl="0">
              <a:spcBef>
                <a:spcPts val="0"/>
              </a:spcBef>
              <a:spcAft>
                <a:spcPts val="0"/>
              </a:spcAft>
              <a:buSzPts val="1800"/>
              <a:buChar char="●"/>
            </a:pPr>
            <a:r>
              <a:rPr lang="en-US"/>
              <a:t>external to the subject (i.e., in the sense that an instance of an actor is not a part of the instance of its corresponding subject).</a:t>
            </a:r>
            <a:endParaRPr/>
          </a:p>
          <a:p>
            <a:pPr marL="457200" lvl="0" indent="-342900" algn="l" rtl="0">
              <a:spcBef>
                <a:spcPts val="0"/>
              </a:spcBef>
              <a:spcAft>
                <a:spcPts val="0"/>
              </a:spcAft>
              <a:buSzPts val="1800"/>
              <a:buChar char="●"/>
            </a:pPr>
            <a:r>
              <a:rPr lang="en-US"/>
              <a:t>represent roles played by human users, external hardware, or other subjects.</a:t>
            </a:r>
            <a:endParaRPr/>
          </a:p>
          <a:p>
            <a:pPr marL="457200" lvl="0" indent="-342900" algn="l" rtl="0">
              <a:spcBef>
                <a:spcPts val="0"/>
              </a:spcBef>
              <a:spcAft>
                <a:spcPts val="0"/>
              </a:spcAft>
              <a:buSzPts val="1800"/>
              <a:buChar char="●"/>
            </a:pPr>
            <a:r>
              <a:rPr lang="en-US"/>
              <a:t>Note that:</a:t>
            </a:r>
            <a:endParaRPr/>
          </a:p>
          <a:p>
            <a:pPr marL="914400" lvl="1" indent="-317500" algn="l" rtl="0">
              <a:spcBef>
                <a:spcPts val="0"/>
              </a:spcBef>
              <a:spcAft>
                <a:spcPts val="0"/>
              </a:spcAft>
              <a:buSzPts val="1400"/>
              <a:buChar char="○"/>
            </a:pPr>
            <a:r>
              <a:rPr lang="en-US"/>
              <a:t>An actor does not necessarily represent a specific physical entity but merely a particular role of some entity</a:t>
            </a:r>
            <a:endParaRPr/>
          </a:p>
          <a:p>
            <a:pPr marL="914400" lvl="1" indent="-317500" algn="l" rtl="0">
              <a:spcBef>
                <a:spcPts val="0"/>
              </a:spcBef>
              <a:spcAft>
                <a:spcPts val="0"/>
              </a:spcAft>
              <a:buSzPts val="1400"/>
              <a:buChar char="○"/>
            </a:pPr>
            <a:r>
              <a:rPr lang="en-US"/>
              <a:t>A person may play the role of several different actors and, conversely, a given actor may be played by multiple different person.</a:t>
            </a:r>
            <a:endParaRPr/>
          </a:p>
        </p:txBody>
      </p:sp>
      <p:pic>
        <p:nvPicPr>
          <p:cNvPr id="518" name="Google Shape;518;p84"/>
          <p:cNvPicPr preferRelativeResize="0"/>
          <p:nvPr/>
        </p:nvPicPr>
        <p:blipFill>
          <a:blip r:embed="rId3">
            <a:alphaModFix/>
          </a:blip>
          <a:stretch>
            <a:fillRect/>
          </a:stretch>
        </p:blipFill>
        <p:spPr>
          <a:xfrm>
            <a:off x="7964300" y="2124067"/>
            <a:ext cx="714375" cy="260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Lifeline, activations</a:t>
            </a:r>
            <a:endParaRPr/>
          </a:p>
        </p:txBody>
      </p:sp>
      <p:sp>
        <p:nvSpPr>
          <p:cNvPr id="524" name="Google Shape;524;p85"/>
          <p:cNvSpPr txBox="1">
            <a:spLocks noGrp="1"/>
          </p:cNvSpPr>
          <p:nvPr>
            <p:ph type="body" idx="1"/>
          </p:nvPr>
        </p:nvSpPr>
        <p:spPr>
          <a:xfrm>
            <a:off x="311700" y="1688425"/>
            <a:ext cx="49689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Lifeline: represents an individual participant in the Interaction.</a:t>
            </a:r>
            <a:endParaRPr/>
          </a:p>
          <a:p>
            <a:pPr marL="457200" lvl="0" indent="-342900" algn="l" rtl="0">
              <a:spcBef>
                <a:spcPts val="0"/>
              </a:spcBef>
              <a:spcAft>
                <a:spcPts val="0"/>
              </a:spcAft>
              <a:buSzPts val="1800"/>
              <a:buChar char="●"/>
            </a:pPr>
            <a:r>
              <a:rPr lang="en-US"/>
              <a:t>Activations</a:t>
            </a:r>
            <a:endParaRPr/>
          </a:p>
          <a:p>
            <a:pPr marL="914400" lvl="1" indent="-317500" algn="l" rtl="0">
              <a:spcBef>
                <a:spcPts val="0"/>
              </a:spcBef>
              <a:spcAft>
                <a:spcPts val="0"/>
              </a:spcAft>
              <a:buSzPts val="1400"/>
              <a:buChar char="○"/>
            </a:pPr>
            <a:r>
              <a:rPr lang="en-US"/>
              <a:t>A thin rectangle on a lifeline) represents the period during which an element is performing an operation.</a:t>
            </a:r>
            <a:endParaRPr/>
          </a:p>
          <a:p>
            <a:pPr marL="914400" lvl="1" indent="-317500" algn="l" rtl="0">
              <a:spcBef>
                <a:spcPts val="0"/>
              </a:spcBef>
              <a:spcAft>
                <a:spcPts val="0"/>
              </a:spcAft>
              <a:buSzPts val="1400"/>
              <a:buChar char="○"/>
            </a:pPr>
            <a:r>
              <a:rPr lang="en-US"/>
              <a:t>The top and the bottom of the of the rectangle are aligned with the initiation and the completion time respectively</a:t>
            </a:r>
            <a:endParaRPr/>
          </a:p>
        </p:txBody>
      </p:sp>
      <p:pic>
        <p:nvPicPr>
          <p:cNvPr id="525" name="Google Shape;525;p85"/>
          <p:cNvPicPr preferRelativeResize="0"/>
          <p:nvPr/>
        </p:nvPicPr>
        <p:blipFill>
          <a:blip r:embed="rId3">
            <a:alphaModFix/>
          </a:blip>
          <a:stretch>
            <a:fillRect/>
          </a:stretch>
        </p:blipFill>
        <p:spPr>
          <a:xfrm>
            <a:off x="6159675" y="1536567"/>
            <a:ext cx="962025" cy="2495550"/>
          </a:xfrm>
          <a:prstGeom prst="rect">
            <a:avLst/>
          </a:prstGeom>
          <a:noFill/>
          <a:ln>
            <a:noFill/>
          </a:ln>
        </p:spPr>
      </p:pic>
      <p:pic>
        <p:nvPicPr>
          <p:cNvPr id="526" name="Google Shape;526;p85"/>
          <p:cNvPicPr preferRelativeResize="0"/>
          <p:nvPr/>
        </p:nvPicPr>
        <p:blipFill>
          <a:blip r:embed="rId4">
            <a:alphaModFix/>
          </a:blip>
          <a:stretch>
            <a:fillRect/>
          </a:stretch>
        </p:blipFill>
        <p:spPr>
          <a:xfrm>
            <a:off x="7358700" y="1536567"/>
            <a:ext cx="1232530" cy="25210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Call Message</a:t>
            </a:r>
            <a:endParaRPr/>
          </a:p>
        </p:txBody>
      </p:sp>
      <p:sp>
        <p:nvSpPr>
          <p:cNvPr id="532" name="Google Shape;532;p86"/>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Call message is a kind of message that represents an invocation of operation of target lifeline.</a:t>
            </a:r>
            <a:endParaRPr/>
          </a:p>
        </p:txBody>
      </p:sp>
      <p:pic>
        <p:nvPicPr>
          <p:cNvPr id="533" name="Google Shape;533;p86"/>
          <p:cNvPicPr preferRelativeResize="0"/>
          <p:nvPr/>
        </p:nvPicPr>
        <p:blipFill>
          <a:blip r:embed="rId3">
            <a:alphaModFix/>
          </a:blip>
          <a:stretch>
            <a:fillRect/>
          </a:stretch>
        </p:blipFill>
        <p:spPr>
          <a:xfrm>
            <a:off x="2246975" y="3609545"/>
            <a:ext cx="4650050" cy="1695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Return Message</a:t>
            </a:r>
            <a:endParaRPr/>
          </a:p>
        </p:txBody>
      </p:sp>
      <p:sp>
        <p:nvSpPr>
          <p:cNvPr id="539" name="Google Shape;539;p87"/>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Return message is a kind of message that represents the pass of information back to the caller of a corresponded former message.</a:t>
            </a:r>
            <a:endParaRPr/>
          </a:p>
        </p:txBody>
      </p:sp>
      <p:pic>
        <p:nvPicPr>
          <p:cNvPr id="540" name="Google Shape;540;p87"/>
          <p:cNvPicPr preferRelativeResize="0"/>
          <p:nvPr/>
        </p:nvPicPr>
        <p:blipFill>
          <a:blip r:embed="rId3">
            <a:alphaModFix/>
          </a:blip>
          <a:stretch>
            <a:fillRect/>
          </a:stretch>
        </p:blipFill>
        <p:spPr>
          <a:xfrm>
            <a:off x="2534788" y="3694321"/>
            <a:ext cx="4074425" cy="1695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8"/>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Self Message</a:t>
            </a:r>
            <a:endParaRPr/>
          </a:p>
        </p:txBody>
      </p:sp>
      <p:sp>
        <p:nvSpPr>
          <p:cNvPr id="546" name="Google Shape;546;p88"/>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Self message is a kind of message that represents the invocation of message of the same lifeline.</a:t>
            </a:r>
            <a:endParaRPr/>
          </a:p>
        </p:txBody>
      </p:sp>
      <p:pic>
        <p:nvPicPr>
          <p:cNvPr id="547" name="Google Shape;547;p88"/>
          <p:cNvPicPr preferRelativeResize="0"/>
          <p:nvPr/>
        </p:nvPicPr>
        <p:blipFill>
          <a:blip r:embed="rId3">
            <a:alphaModFix/>
          </a:blip>
          <a:stretch>
            <a:fillRect/>
          </a:stretch>
        </p:blipFill>
        <p:spPr>
          <a:xfrm>
            <a:off x="3340188" y="3694344"/>
            <a:ext cx="2463625" cy="1658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Recursive Message</a:t>
            </a:r>
            <a:endParaRPr/>
          </a:p>
        </p:txBody>
      </p:sp>
      <p:sp>
        <p:nvSpPr>
          <p:cNvPr id="553" name="Google Shape;553;p89"/>
          <p:cNvSpPr txBox="1">
            <a:spLocks noGrp="1"/>
          </p:cNvSpPr>
          <p:nvPr>
            <p:ph type="body" idx="1"/>
          </p:nvPr>
        </p:nvSpPr>
        <p:spPr>
          <a:xfrm>
            <a:off x="311700" y="1688433"/>
            <a:ext cx="8520600" cy="17361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Recursive message is a kind of message that represents the invocation of message of the same lifeline. It's target points to an activation on top of the activation where the message was invoked from.</a:t>
            </a:r>
            <a:endParaRPr/>
          </a:p>
        </p:txBody>
      </p:sp>
      <p:pic>
        <p:nvPicPr>
          <p:cNvPr id="554" name="Google Shape;554;p89"/>
          <p:cNvPicPr preferRelativeResize="0"/>
          <p:nvPr/>
        </p:nvPicPr>
        <p:blipFill>
          <a:blip r:embed="rId3">
            <a:alphaModFix/>
          </a:blip>
          <a:stretch>
            <a:fillRect/>
          </a:stretch>
        </p:blipFill>
        <p:spPr>
          <a:xfrm>
            <a:off x="3285688" y="3843369"/>
            <a:ext cx="2572625" cy="2143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Create Message</a:t>
            </a:r>
            <a:endParaRPr/>
          </a:p>
        </p:txBody>
      </p:sp>
      <p:sp>
        <p:nvSpPr>
          <p:cNvPr id="560" name="Google Shape;560;p90"/>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Create message is a kind of message that represents the instantiation of (target) lifeline.</a:t>
            </a:r>
            <a:endParaRPr/>
          </a:p>
        </p:txBody>
      </p:sp>
      <p:pic>
        <p:nvPicPr>
          <p:cNvPr id="561" name="Google Shape;561;p90"/>
          <p:cNvPicPr preferRelativeResize="0"/>
          <p:nvPr/>
        </p:nvPicPr>
        <p:blipFill>
          <a:blip r:embed="rId3">
            <a:alphaModFix/>
          </a:blip>
          <a:stretch>
            <a:fillRect/>
          </a:stretch>
        </p:blipFill>
        <p:spPr>
          <a:xfrm>
            <a:off x="2668013" y="3343097"/>
            <a:ext cx="3807975" cy="2817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Destroy Message</a:t>
            </a:r>
            <a:endParaRPr/>
          </a:p>
        </p:txBody>
      </p:sp>
      <p:sp>
        <p:nvSpPr>
          <p:cNvPr id="567" name="Google Shape;567;p91"/>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Destroy message is a kind of message that represents the request of destroying the lifecycle of target lifeline.</a:t>
            </a:r>
            <a:endParaRPr/>
          </a:p>
        </p:txBody>
      </p:sp>
      <p:pic>
        <p:nvPicPr>
          <p:cNvPr id="568" name="Google Shape;568;p91"/>
          <p:cNvPicPr preferRelativeResize="0"/>
          <p:nvPr/>
        </p:nvPicPr>
        <p:blipFill>
          <a:blip r:embed="rId3">
            <a:alphaModFix/>
          </a:blip>
          <a:stretch>
            <a:fillRect/>
          </a:stretch>
        </p:blipFill>
        <p:spPr>
          <a:xfrm>
            <a:off x="2600700" y="3706422"/>
            <a:ext cx="3942600" cy="1997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Duration Message</a:t>
            </a:r>
            <a:endParaRPr/>
          </a:p>
        </p:txBody>
      </p:sp>
      <p:sp>
        <p:nvSpPr>
          <p:cNvPr id="574" name="Google Shape;574;p92"/>
          <p:cNvSpPr txBox="1">
            <a:spLocks noGrp="1"/>
          </p:cNvSpPr>
          <p:nvPr>
            <p:ph type="body" idx="1"/>
          </p:nvPr>
        </p:nvSpPr>
        <p:spPr>
          <a:xfrm>
            <a:off x="311700" y="1688433"/>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message defines a particular communication between Lifelines of an Interaction.</a:t>
            </a:r>
            <a:endParaRPr/>
          </a:p>
          <a:p>
            <a:pPr marL="457200" lvl="0" indent="-342900" algn="l" rtl="0">
              <a:spcBef>
                <a:spcPts val="0"/>
              </a:spcBef>
              <a:spcAft>
                <a:spcPts val="0"/>
              </a:spcAft>
              <a:buSzPts val="1800"/>
              <a:buChar char="●"/>
            </a:pPr>
            <a:r>
              <a:rPr lang="en-US"/>
              <a:t>Duration message shows the distance between two time instants for a message invocation.</a:t>
            </a:r>
            <a:endParaRPr/>
          </a:p>
        </p:txBody>
      </p:sp>
      <p:pic>
        <p:nvPicPr>
          <p:cNvPr id="575" name="Google Shape;575;p92"/>
          <p:cNvPicPr preferRelativeResize="0"/>
          <p:nvPr/>
        </p:nvPicPr>
        <p:blipFill>
          <a:blip r:embed="rId3">
            <a:alphaModFix/>
          </a:blip>
          <a:stretch>
            <a:fillRect/>
          </a:stretch>
        </p:blipFill>
        <p:spPr>
          <a:xfrm>
            <a:off x="2480288" y="3500546"/>
            <a:ext cx="4183425" cy="2344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3"/>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Note</a:t>
            </a:r>
            <a:endParaRPr/>
          </a:p>
        </p:txBody>
      </p:sp>
      <p:sp>
        <p:nvSpPr>
          <p:cNvPr id="581" name="Google Shape;581;p93"/>
          <p:cNvSpPr txBox="1">
            <a:spLocks noGrp="1"/>
          </p:cNvSpPr>
          <p:nvPr>
            <p:ph type="body" idx="1"/>
          </p:nvPr>
        </p:nvSpPr>
        <p:spPr>
          <a:xfrm>
            <a:off x="311700" y="1688433"/>
            <a:ext cx="8520600" cy="10989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 note (comment) gives the ability to attach various remarks to elements. </a:t>
            </a:r>
            <a:endParaRPr/>
          </a:p>
          <a:p>
            <a:pPr marL="457200" lvl="0" indent="-342900" algn="l" rtl="0">
              <a:spcBef>
                <a:spcPts val="0"/>
              </a:spcBef>
              <a:spcAft>
                <a:spcPts val="0"/>
              </a:spcAft>
              <a:buSzPts val="1800"/>
              <a:buChar char="●"/>
            </a:pPr>
            <a:r>
              <a:rPr lang="en-US"/>
              <a:t>A comment carries no semantic force, but may contain information that is useful to a modeler.</a:t>
            </a:r>
            <a:endParaRPr/>
          </a:p>
        </p:txBody>
      </p:sp>
      <p:pic>
        <p:nvPicPr>
          <p:cNvPr id="582" name="Google Shape;582;p93"/>
          <p:cNvPicPr preferRelativeResize="0"/>
          <p:nvPr/>
        </p:nvPicPr>
        <p:blipFill>
          <a:blip r:embed="rId3">
            <a:alphaModFix/>
          </a:blip>
          <a:stretch>
            <a:fillRect/>
          </a:stretch>
        </p:blipFill>
        <p:spPr>
          <a:xfrm>
            <a:off x="3270638" y="3557389"/>
            <a:ext cx="2602725" cy="148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593367"/>
            <a:ext cx="8520600" cy="943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36C09"/>
              </a:buClr>
              <a:buSzPts val="4400"/>
              <a:buFont typeface="Calibri"/>
              <a:buNone/>
            </a:pPr>
            <a:r>
              <a:rPr lang="en-US"/>
              <a:t>Principles of modeling(Nguyên tắc của mô hình)</a:t>
            </a:r>
            <a:endParaRPr/>
          </a:p>
        </p:txBody>
      </p:sp>
      <p:sp>
        <p:nvSpPr>
          <p:cNvPr id="136" name="Google Shape;136;p24"/>
          <p:cNvSpPr txBox="1">
            <a:spLocks noGrp="1"/>
          </p:cNvSpPr>
          <p:nvPr>
            <p:ph type="body" idx="1"/>
          </p:nvPr>
        </p:nvSpPr>
        <p:spPr>
          <a:xfrm>
            <a:off x="311700" y="1688433"/>
            <a:ext cx="8520600" cy="4403700"/>
          </a:xfrm>
          <a:prstGeom prst="rect">
            <a:avLst/>
          </a:prstGeom>
          <a:noFill/>
          <a:ln>
            <a:noFill/>
          </a:ln>
        </p:spPr>
        <p:txBody>
          <a:bodyPr spcFirstLastPara="1" wrap="square" lIns="91425" tIns="45700" rIns="91425" bIns="45700" anchor="t" anchorCtr="0">
            <a:normAutofit fontScale="77500" lnSpcReduction="20000"/>
          </a:bodyPr>
          <a:lstStyle/>
          <a:p>
            <a:pPr marL="342900" lvl="0" indent="-358140" algn="l" rtl="0">
              <a:spcBef>
                <a:spcPts val="0"/>
              </a:spcBef>
              <a:spcAft>
                <a:spcPts val="0"/>
              </a:spcAft>
              <a:buClr>
                <a:schemeClr val="dk1"/>
              </a:buClr>
              <a:buSzPts val="3200"/>
              <a:buChar char="●"/>
            </a:pPr>
            <a:r>
              <a:rPr lang="en-US"/>
              <a:t>The choice of what models to create has a profound influence on how a problem is attacked and how a solution is shaped</a:t>
            </a:r>
            <a:endParaRPr/>
          </a:p>
          <a:p>
            <a:pPr marL="342900" lvl="0" indent="-358140" algn="l" rtl="0">
              <a:spcBef>
                <a:spcPts val="592"/>
              </a:spcBef>
              <a:spcAft>
                <a:spcPts val="0"/>
              </a:spcAft>
              <a:buClr>
                <a:schemeClr val="dk1"/>
              </a:buClr>
              <a:buSzPts val="3200"/>
              <a:buChar char="●"/>
            </a:pPr>
            <a:r>
              <a:rPr lang="en-US"/>
              <a:t>Every model may be expressed at different levels of precision</a:t>
            </a:r>
            <a:endParaRPr/>
          </a:p>
          <a:p>
            <a:pPr marL="342900" lvl="0" indent="-358140" algn="l" rtl="0">
              <a:spcBef>
                <a:spcPts val="592"/>
              </a:spcBef>
              <a:spcAft>
                <a:spcPts val="0"/>
              </a:spcAft>
              <a:buClr>
                <a:schemeClr val="dk1"/>
              </a:buClr>
              <a:buSzPts val="3200"/>
              <a:buChar char="●"/>
            </a:pPr>
            <a:r>
              <a:rPr lang="en-US"/>
              <a:t>The best models are connected to reality</a:t>
            </a:r>
            <a:endParaRPr/>
          </a:p>
          <a:p>
            <a:pPr marL="342900" lvl="0" indent="-358140" algn="l" rtl="0">
              <a:spcBef>
                <a:spcPts val="592"/>
              </a:spcBef>
              <a:spcAft>
                <a:spcPts val="1200"/>
              </a:spcAft>
              <a:buClr>
                <a:schemeClr val="dk1"/>
              </a:buClr>
              <a:buSzPts val="3200"/>
              <a:buChar char="●"/>
            </a:pPr>
            <a:r>
              <a:rPr lang="en-US"/>
              <a:t>No single model or view is sufficient. Every nontrivial system is best approached through a small set  of nearly independent models with multiple viewpoints</a:t>
            </a:r>
          </a:p>
          <a:p>
            <a:pPr marL="342900" lvl="0" indent="-358140" algn="l" rtl="0">
              <a:spcBef>
                <a:spcPts val="592"/>
              </a:spcBef>
              <a:spcAft>
                <a:spcPts val="1200"/>
              </a:spcAft>
              <a:buClr>
                <a:schemeClr val="dk1"/>
              </a:buClr>
              <a:buSzPts val="3200"/>
              <a:buChar char="●"/>
            </a:pPr>
            <a:r>
              <a:rPr lang="en-US"/>
              <a:t>-----------------------------------------------------------------------------------------------------------</a:t>
            </a:r>
          </a:p>
          <a:p>
            <a:pPr marL="342900" lvl="0" indent="-358140" algn="l" rtl="0">
              <a:spcBef>
                <a:spcPts val="592"/>
              </a:spcBef>
              <a:spcAft>
                <a:spcPts val="1200"/>
              </a:spcAft>
              <a:buClr>
                <a:schemeClr val="dk1"/>
              </a:buClr>
              <a:buSzPts val="3200"/>
              <a:buChar char="●"/>
            </a:pPr>
            <a:r>
              <a:rPr lang="vi-VN"/>
              <a:t>Việc lựa chọn những mô hình nào để tạo ra có ảnh hưởng sâu sắc đến cách một vấn đề bị tấn công và cách một giải pháp được định hình</a:t>
            </a:r>
            <a:endParaRPr lang="en-US"/>
          </a:p>
          <a:p>
            <a:pPr marL="342900" lvl="0" indent="-358140" algn="l" rtl="0">
              <a:spcBef>
                <a:spcPts val="592"/>
              </a:spcBef>
              <a:spcAft>
                <a:spcPts val="1200"/>
              </a:spcAft>
              <a:buClr>
                <a:schemeClr val="dk1"/>
              </a:buClr>
              <a:buSzPts val="3200"/>
              <a:buChar char="●"/>
            </a:pPr>
            <a:r>
              <a:rPr lang="vi-VN"/>
              <a:t>Mỗi mô hình có thể được thể hiện ở các mức độ chính xác khác nhau</a:t>
            </a:r>
            <a:endParaRPr lang="en-US"/>
          </a:p>
          <a:p>
            <a:pPr marL="342900" lvl="0" indent="-358140" algn="l" rtl="0">
              <a:spcBef>
                <a:spcPts val="592"/>
              </a:spcBef>
              <a:spcAft>
                <a:spcPts val="1200"/>
              </a:spcAft>
              <a:buClr>
                <a:schemeClr val="dk1"/>
              </a:buClr>
              <a:buSzPts val="3200"/>
              <a:buChar char="●"/>
            </a:pPr>
            <a:r>
              <a:rPr lang="vi-VN"/>
              <a:t>Các mô hình tốt nhất được kết nối với thực tế</a:t>
            </a:r>
            <a:endParaRPr lang="en-US"/>
          </a:p>
          <a:p>
            <a:pPr marL="342900" lvl="0" indent="-358140" algn="l" rtl="0">
              <a:spcBef>
                <a:spcPts val="592"/>
              </a:spcBef>
              <a:spcAft>
                <a:spcPts val="1200"/>
              </a:spcAft>
              <a:buClr>
                <a:schemeClr val="dk1"/>
              </a:buClr>
              <a:buSzPts val="3200"/>
              <a:buChar char="●"/>
            </a:pPr>
            <a:r>
              <a:rPr lang="vi-VN"/>
              <a:t>Không có mô hình hoặc chế độ xem đơn lẻ nào là đủ. Mọi hệ thống tầm thường đều được tiếp cận tốt nhất thông qua một tập hợp nhỏ các mô hình gần như độc lập với nhiều góc nhìn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Message and Focus of Control</a:t>
            </a:r>
            <a:endParaRPr/>
          </a:p>
        </p:txBody>
      </p:sp>
      <p:sp>
        <p:nvSpPr>
          <p:cNvPr id="588" name="Google Shape;588;p94"/>
          <p:cNvSpPr txBox="1">
            <a:spLocks noGrp="1"/>
          </p:cNvSpPr>
          <p:nvPr>
            <p:ph type="body" idx="1"/>
          </p:nvPr>
        </p:nvSpPr>
        <p:spPr>
          <a:xfrm>
            <a:off x="311700" y="1688433"/>
            <a:ext cx="8520600" cy="23736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An Event is any point in an interaction where something occurs.</a:t>
            </a:r>
            <a:endParaRPr/>
          </a:p>
          <a:p>
            <a:pPr marL="457200" lvl="0" indent="-342900" algn="l" rtl="0">
              <a:spcBef>
                <a:spcPts val="0"/>
              </a:spcBef>
              <a:spcAft>
                <a:spcPts val="0"/>
              </a:spcAft>
              <a:buSzPts val="1800"/>
              <a:buChar char="●"/>
            </a:pPr>
            <a:r>
              <a:rPr lang="en-US"/>
              <a:t>Focus of control: also called execution occurrence, an execution occurrence</a:t>
            </a:r>
            <a:endParaRPr/>
          </a:p>
          <a:p>
            <a:pPr marL="457200" lvl="0" indent="-342900" algn="l" rtl="0">
              <a:spcBef>
                <a:spcPts val="0"/>
              </a:spcBef>
              <a:spcAft>
                <a:spcPts val="0"/>
              </a:spcAft>
              <a:buSzPts val="1800"/>
              <a:buChar char="●"/>
            </a:pPr>
            <a:r>
              <a:rPr lang="en-US"/>
              <a:t>It shows as tall, thin rectangle on a lifeline)</a:t>
            </a:r>
            <a:endParaRPr/>
          </a:p>
          <a:p>
            <a:pPr marL="457200" lvl="0" indent="-342900" algn="l" rtl="0">
              <a:spcBef>
                <a:spcPts val="0"/>
              </a:spcBef>
              <a:spcAft>
                <a:spcPts val="0"/>
              </a:spcAft>
              <a:buSzPts val="1800"/>
              <a:buChar char="●"/>
            </a:pPr>
            <a:r>
              <a:rPr lang="en-US"/>
              <a:t>It represents the period during which an element is performing an operation. The top and the bottom of the rectangle are aligned with the initiation and the completion time respectively.</a:t>
            </a:r>
            <a:endParaRPr/>
          </a:p>
        </p:txBody>
      </p:sp>
      <p:pic>
        <p:nvPicPr>
          <p:cNvPr id="589" name="Google Shape;589;p94"/>
          <p:cNvPicPr preferRelativeResize="0"/>
          <p:nvPr/>
        </p:nvPicPr>
        <p:blipFill>
          <a:blip r:embed="rId3">
            <a:alphaModFix/>
          </a:blip>
          <a:stretch>
            <a:fillRect/>
          </a:stretch>
        </p:blipFill>
        <p:spPr>
          <a:xfrm>
            <a:off x="984400" y="4213883"/>
            <a:ext cx="7175204" cy="249116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Sequence Fragments</a:t>
            </a:r>
            <a:endParaRPr/>
          </a:p>
        </p:txBody>
      </p:sp>
      <p:sp>
        <p:nvSpPr>
          <p:cNvPr id="595" name="Google Shape;595;p95"/>
          <p:cNvSpPr txBox="1">
            <a:spLocks noGrp="1"/>
          </p:cNvSpPr>
          <p:nvPr>
            <p:ph type="body" idx="1"/>
          </p:nvPr>
        </p:nvSpPr>
        <p:spPr>
          <a:xfrm>
            <a:off x="311700" y="1688433"/>
            <a:ext cx="8520600" cy="2055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UML 2.0 introduces sequence (or interaction) fragments,make it easier to create and maintain accurate sequence diagrams</a:t>
            </a:r>
            <a:endParaRPr/>
          </a:p>
          <a:p>
            <a:pPr marL="457200" lvl="0" indent="-342900" algn="l" rtl="0">
              <a:spcBef>
                <a:spcPts val="0"/>
              </a:spcBef>
              <a:spcAft>
                <a:spcPts val="0"/>
              </a:spcAft>
              <a:buSzPts val="1800"/>
              <a:buChar char="●"/>
            </a:pPr>
            <a:r>
              <a:rPr lang="en-US"/>
              <a:t>Is represented as a box, called a combined fragment, which encloses a portion of the interactions within a sequence diagram</a:t>
            </a:r>
            <a:endParaRPr/>
          </a:p>
          <a:p>
            <a:pPr marL="457200" lvl="0" indent="-342900" algn="l" rtl="0">
              <a:spcBef>
                <a:spcPts val="0"/>
              </a:spcBef>
              <a:spcAft>
                <a:spcPts val="0"/>
              </a:spcAft>
              <a:buSzPts val="1800"/>
              <a:buChar char="●"/>
            </a:pPr>
            <a:r>
              <a:rPr lang="en-US"/>
              <a:t>The fragment operator (in the top left corner) indicates the type of fragment:: ref, assert, loop, break, alt, opt, neg</a:t>
            </a:r>
            <a:endParaRPr/>
          </a:p>
        </p:txBody>
      </p:sp>
      <p:pic>
        <p:nvPicPr>
          <p:cNvPr id="596" name="Google Shape;596;p95"/>
          <p:cNvPicPr preferRelativeResize="0"/>
          <p:nvPr/>
        </p:nvPicPr>
        <p:blipFill>
          <a:blip r:embed="rId3">
            <a:alphaModFix/>
          </a:blip>
          <a:stretch>
            <a:fillRect/>
          </a:stretch>
        </p:blipFill>
        <p:spPr>
          <a:xfrm>
            <a:off x="1771209" y="3984600"/>
            <a:ext cx="5601576" cy="24787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Operators</a:t>
            </a:r>
            <a:endParaRPr/>
          </a:p>
        </p:txBody>
      </p:sp>
      <p:graphicFrame>
        <p:nvGraphicFramePr>
          <p:cNvPr id="602" name="Google Shape;602;p96"/>
          <p:cNvGraphicFramePr/>
          <p:nvPr/>
        </p:nvGraphicFramePr>
        <p:xfrm>
          <a:off x="311700" y="1536575"/>
          <a:ext cx="3000000" cy="3000000"/>
        </p:xfrm>
        <a:graphic>
          <a:graphicData uri="http://schemas.openxmlformats.org/drawingml/2006/table">
            <a:tbl>
              <a:tblPr>
                <a:noFill/>
                <a:tableStyleId>{13837E21-957E-43AF-AEC0-8F43E32B8C8E}</a:tableStyleId>
              </a:tblPr>
              <a:tblGrid>
                <a:gridCol w="1062925">
                  <a:extLst>
                    <a:ext uri="{9D8B030D-6E8A-4147-A177-3AD203B41FA5}">
                      <a16:colId xmlns:a16="http://schemas.microsoft.com/office/drawing/2014/main" val="20000"/>
                    </a:ext>
                  </a:extLst>
                </a:gridCol>
                <a:gridCol w="7457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Operator</a:t>
                      </a:r>
                      <a:endParaRPr b="1"/>
                    </a:p>
                  </a:txBody>
                  <a:tcPr marL="91425" marR="91425" marT="91425" marB="91425"/>
                </a:tc>
                <a:tc>
                  <a:txBody>
                    <a:bodyPr/>
                    <a:lstStyle/>
                    <a:p>
                      <a:pPr marL="0" lvl="0" indent="0" algn="ctr" rtl="0">
                        <a:spcBef>
                          <a:spcPts val="0"/>
                        </a:spcBef>
                        <a:spcAft>
                          <a:spcPts val="0"/>
                        </a:spcAft>
                        <a:buNone/>
                      </a:pPr>
                      <a:r>
                        <a:rPr lang="en-US" b="1"/>
                        <a:t>Fragment type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alt</a:t>
                      </a:r>
                      <a:endParaRPr/>
                    </a:p>
                  </a:txBody>
                  <a:tcPr marL="91425" marR="91425" marT="91425" marB="91425"/>
                </a:tc>
                <a:tc>
                  <a:txBody>
                    <a:bodyPr/>
                    <a:lstStyle/>
                    <a:p>
                      <a:pPr marL="0" lvl="0" indent="0" algn="l" rtl="0">
                        <a:spcBef>
                          <a:spcPts val="0"/>
                        </a:spcBef>
                        <a:spcAft>
                          <a:spcPts val="0"/>
                        </a:spcAft>
                        <a:buNone/>
                      </a:pPr>
                      <a:r>
                        <a:rPr lang="en-US"/>
                        <a:t>Alternative multiple fragments: only the one whose condition is true will execute.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opt</a:t>
                      </a:r>
                      <a:endParaRPr/>
                    </a:p>
                  </a:txBody>
                  <a:tcPr marL="91425" marR="91425" marT="91425" marB="91425"/>
                </a:tc>
                <a:tc>
                  <a:txBody>
                    <a:bodyPr/>
                    <a:lstStyle/>
                    <a:p>
                      <a:pPr marL="0" lvl="0" indent="0" algn="l" rtl="0">
                        <a:spcBef>
                          <a:spcPts val="0"/>
                        </a:spcBef>
                        <a:spcAft>
                          <a:spcPts val="0"/>
                        </a:spcAft>
                        <a:buNone/>
                      </a:pPr>
                      <a:r>
                        <a:rPr lang="en-US"/>
                        <a:t>Optional: the fragment executes only if the supplied condition is true. Equivalent to an alt only with one trace.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par</a:t>
                      </a:r>
                      <a:endParaRPr/>
                    </a:p>
                  </a:txBody>
                  <a:tcPr marL="91425" marR="91425" marT="91425" marB="91425"/>
                </a:tc>
                <a:tc>
                  <a:txBody>
                    <a:bodyPr/>
                    <a:lstStyle/>
                    <a:p>
                      <a:pPr marL="0" lvl="0" indent="0" algn="l" rtl="0">
                        <a:spcBef>
                          <a:spcPts val="0"/>
                        </a:spcBef>
                        <a:spcAft>
                          <a:spcPts val="0"/>
                        </a:spcAft>
                        <a:buNone/>
                      </a:pPr>
                      <a:r>
                        <a:rPr lang="en-US"/>
                        <a:t>Parallel: each fragment is run in parallel.</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t>loop</a:t>
                      </a:r>
                      <a:endParaRPr/>
                    </a:p>
                  </a:txBody>
                  <a:tcPr marL="91425" marR="91425" marT="91425" marB="91425"/>
                </a:tc>
                <a:tc>
                  <a:txBody>
                    <a:bodyPr/>
                    <a:lstStyle/>
                    <a:p>
                      <a:pPr marL="0" lvl="0" indent="0" algn="l" rtl="0">
                        <a:spcBef>
                          <a:spcPts val="0"/>
                        </a:spcBef>
                        <a:spcAft>
                          <a:spcPts val="0"/>
                        </a:spcAft>
                        <a:buNone/>
                      </a:pPr>
                      <a:r>
                        <a:rPr lang="en-US"/>
                        <a:t>Loop: the fragment may execute multiple times, and the guard indicates the basis of iteration.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a:t>region</a:t>
                      </a:r>
                      <a:endParaRPr/>
                    </a:p>
                  </a:txBody>
                  <a:tcPr marL="91425" marR="91425" marT="91425" marB="91425"/>
                </a:tc>
                <a:tc>
                  <a:txBody>
                    <a:bodyPr/>
                    <a:lstStyle/>
                    <a:p>
                      <a:pPr marL="0" lvl="0" indent="0" algn="l" rtl="0">
                        <a:spcBef>
                          <a:spcPts val="0"/>
                        </a:spcBef>
                        <a:spcAft>
                          <a:spcPts val="0"/>
                        </a:spcAft>
                        <a:buNone/>
                      </a:pPr>
                      <a:r>
                        <a:rPr lang="en-US"/>
                        <a:t>Critical region: the fragment can have only one thread executing it at once.</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a:t>neg</a:t>
                      </a:r>
                      <a:endParaRPr/>
                    </a:p>
                  </a:txBody>
                  <a:tcPr marL="91425" marR="91425" marT="91425" marB="91425"/>
                </a:tc>
                <a:tc>
                  <a:txBody>
                    <a:bodyPr/>
                    <a:lstStyle/>
                    <a:p>
                      <a:pPr marL="0" lvl="0" indent="0" algn="l" rtl="0">
                        <a:spcBef>
                          <a:spcPts val="0"/>
                        </a:spcBef>
                        <a:spcAft>
                          <a:spcPts val="0"/>
                        </a:spcAft>
                        <a:buNone/>
                      </a:pPr>
                      <a:r>
                        <a:rPr lang="en-US"/>
                        <a:t>Negative: the fragment shows an invalid interaction.</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a:t>ref</a:t>
                      </a:r>
                      <a:endParaRPr/>
                    </a:p>
                  </a:txBody>
                  <a:tcPr marL="91425" marR="91425" marT="91425" marB="91425"/>
                </a:tc>
                <a:tc>
                  <a:txBody>
                    <a:bodyPr/>
                    <a:lstStyle/>
                    <a:p>
                      <a:pPr marL="0" lvl="0" indent="0" algn="l" rtl="0">
                        <a:spcBef>
                          <a:spcPts val="0"/>
                        </a:spcBef>
                        <a:spcAft>
                          <a:spcPts val="0"/>
                        </a:spcAft>
                        <a:buNone/>
                      </a:pPr>
                      <a:r>
                        <a:rPr lang="en-US"/>
                        <a:t>Reference: refers to an interaction defined on another diagram. The frame is drawn to cover the lifelines involved in the interaction. You can define parameters and a return value.</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a:t>sd</a:t>
                      </a:r>
                      <a:endParaRPr/>
                    </a:p>
                  </a:txBody>
                  <a:tcPr marL="91425" marR="91425" marT="91425" marB="91425"/>
                </a:tc>
                <a:tc>
                  <a:txBody>
                    <a:bodyPr/>
                    <a:lstStyle/>
                    <a:p>
                      <a:pPr marL="0" lvl="0" indent="0" algn="l" rtl="0">
                        <a:spcBef>
                          <a:spcPts val="0"/>
                        </a:spcBef>
                        <a:spcAft>
                          <a:spcPts val="0"/>
                        </a:spcAft>
                        <a:buNone/>
                      </a:pPr>
                      <a:r>
                        <a:rPr lang="en-US"/>
                        <a:t>Sequence diagram: used to surround an entire sequence diagram.</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Operator notes</a:t>
            </a:r>
            <a:endParaRPr/>
          </a:p>
        </p:txBody>
      </p:sp>
      <p:sp>
        <p:nvSpPr>
          <p:cNvPr id="608" name="Google Shape;608;p97"/>
          <p:cNvSpPr txBox="1">
            <a:spLocks noGrp="1"/>
          </p:cNvSpPr>
          <p:nvPr>
            <p:ph type="body" idx="1"/>
          </p:nvPr>
        </p:nvSpPr>
        <p:spPr>
          <a:xfrm>
            <a:off x="311700" y="1688433"/>
            <a:ext cx="8520600" cy="23736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It is possible to combine frames in order to capture, e.g., loops or branches.</a:t>
            </a:r>
            <a:endParaRPr/>
          </a:p>
          <a:p>
            <a:pPr marL="457200" lvl="0" indent="-342900" algn="l" rtl="0">
              <a:spcBef>
                <a:spcPts val="0"/>
              </a:spcBef>
              <a:spcAft>
                <a:spcPts val="0"/>
              </a:spcAft>
              <a:buSzPts val="1800"/>
              <a:buChar char="●"/>
            </a:pPr>
            <a:r>
              <a:rPr lang="en-US"/>
              <a:t>Combined fragment keywords: alt, opt, break, par, seq, strict, neg, critical, ignore, consider, assert and loop.</a:t>
            </a:r>
            <a:endParaRPr/>
          </a:p>
          <a:p>
            <a:pPr marL="457200" lvl="0" indent="-342900" algn="l" rtl="0">
              <a:spcBef>
                <a:spcPts val="0"/>
              </a:spcBef>
              <a:spcAft>
                <a:spcPts val="0"/>
              </a:spcAft>
              <a:buSzPts val="1800"/>
              <a:buChar char="●"/>
            </a:pPr>
            <a:r>
              <a:rPr lang="en-US"/>
              <a:t>Constraints are usually used to show timing constraints on messages. They can apply to the timing of one message or intervals between messages.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8"/>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Combined Fragment Example</a:t>
            </a:r>
            <a:endParaRPr/>
          </a:p>
        </p:txBody>
      </p:sp>
      <p:pic>
        <p:nvPicPr>
          <p:cNvPr id="614" name="Google Shape;614;p98"/>
          <p:cNvPicPr preferRelativeResize="0"/>
          <p:nvPr/>
        </p:nvPicPr>
        <p:blipFill>
          <a:blip r:embed="rId3">
            <a:alphaModFix/>
          </a:blip>
          <a:stretch>
            <a:fillRect/>
          </a:stretch>
        </p:blipFill>
        <p:spPr>
          <a:xfrm>
            <a:off x="830625" y="1536567"/>
            <a:ext cx="7365760" cy="501663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Sequence Diagram for Modeling Use Case Scenarios</a:t>
            </a:r>
            <a:endParaRPr/>
          </a:p>
        </p:txBody>
      </p:sp>
      <p:sp>
        <p:nvSpPr>
          <p:cNvPr id="620" name="Google Shape;620;p99"/>
          <p:cNvSpPr txBox="1">
            <a:spLocks noGrp="1"/>
          </p:cNvSpPr>
          <p:nvPr>
            <p:ph type="body" idx="1"/>
          </p:nvPr>
        </p:nvSpPr>
        <p:spPr>
          <a:xfrm>
            <a:off x="311700" y="1688433"/>
            <a:ext cx="8520600" cy="33186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a:t>User requirements are captured as use cases that are refined into scenarios. A use case is a collection of interactions between external actors and a system. In UML, a use case is:</a:t>
            </a:r>
            <a:endParaRPr/>
          </a:p>
          <a:p>
            <a:pPr marL="914400" marR="1086606" lvl="0" indent="0" algn="l" rtl="0">
              <a:spcBef>
                <a:spcPts val="1200"/>
              </a:spcBef>
              <a:spcAft>
                <a:spcPts val="0"/>
              </a:spcAft>
              <a:buNone/>
            </a:pPr>
            <a:r>
              <a:rPr lang="en-US" i="1"/>
              <a:t>"the specification of a sequence of actions, including variants, that a system (or entity) can perform, interacting with actors of the system."</a:t>
            </a:r>
            <a:endParaRPr i="1"/>
          </a:p>
          <a:p>
            <a:pPr marL="457200" lvl="0" indent="-342900" algn="l" rtl="0">
              <a:spcBef>
                <a:spcPts val="1200"/>
              </a:spcBef>
              <a:spcAft>
                <a:spcPts val="0"/>
              </a:spcAft>
              <a:buSzPts val="1800"/>
              <a:buChar char="●"/>
            </a:pPr>
            <a:r>
              <a:rPr lang="en-US"/>
              <a:t>A scenario is one path or flow through a use case that describes a sequence of events that occurs during one particular execution of a system which is often represented by a sequence diagram.</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Example</a:t>
            </a:r>
            <a:endParaRPr/>
          </a:p>
        </p:txBody>
      </p:sp>
      <p:pic>
        <p:nvPicPr>
          <p:cNvPr id="626" name="Google Shape;626;p100"/>
          <p:cNvPicPr preferRelativeResize="0"/>
          <p:nvPr/>
        </p:nvPicPr>
        <p:blipFill>
          <a:blip r:embed="rId3">
            <a:alphaModFix/>
          </a:blip>
          <a:stretch>
            <a:fillRect/>
          </a:stretch>
        </p:blipFill>
        <p:spPr>
          <a:xfrm>
            <a:off x="152400" y="1688967"/>
            <a:ext cx="8839200" cy="421384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Sequence Diagram - Model before Code</a:t>
            </a:r>
            <a:endParaRPr/>
          </a:p>
        </p:txBody>
      </p:sp>
      <p:sp>
        <p:nvSpPr>
          <p:cNvPr id="632" name="Google Shape;632;p101"/>
          <p:cNvSpPr txBox="1">
            <a:spLocks noGrp="1"/>
          </p:cNvSpPr>
          <p:nvPr>
            <p:ph type="body" idx="1"/>
          </p:nvPr>
        </p:nvSpPr>
        <p:spPr>
          <a:xfrm>
            <a:off x="311700" y="1688433"/>
            <a:ext cx="8520600" cy="2527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Sequence diagrams can be somewhat close to the code level, so why not just code up that algorithm rather than drawing it as a sequence diagram?</a:t>
            </a:r>
            <a:endParaRPr/>
          </a:p>
          <a:p>
            <a:pPr marL="457200" lvl="0" indent="-342900" algn="l" rtl="0">
              <a:spcBef>
                <a:spcPts val="1200"/>
              </a:spcBef>
              <a:spcAft>
                <a:spcPts val="0"/>
              </a:spcAft>
              <a:buSzPts val="1800"/>
              <a:buChar char="●"/>
            </a:pPr>
            <a:r>
              <a:rPr lang="en-US"/>
              <a:t>A good sequence diagram is still a bit above the level of the real code</a:t>
            </a:r>
            <a:endParaRPr/>
          </a:p>
          <a:p>
            <a:pPr marL="457200" lvl="0" indent="-342900" algn="l" rtl="0">
              <a:spcBef>
                <a:spcPts val="0"/>
              </a:spcBef>
              <a:spcAft>
                <a:spcPts val="0"/>
              </a:spcAft>
              <a:buSzPts val="1800"/>
              <a:buChar char="●"/>
            </a:pPr>
            <a:r>
              <a:rPr lang="en-US"/>
              <a:t>Sequence diagrams are language neutral</a:t>
            </a:r>
            <a:endParaRPr/>
          </a:p>
          <a:p>
            <a:pPr marL="457200" lvl="0" indent="-342900" algn="l" rtl="0">
              <a:spcBef>
                <a:spcPts val="0"/>
              </a:spcBef>
              <a:spcAft>
                <a:spcPts val="0"/>
              </a:spcAft>
              <a:buSzPts val="1800"/>
              <a:buChar char="●"/>
            </a:pPr>
            <a:r>
              <a:rPr lang="en-US"/>
              <a:t>Non-coders can do sequence diagrams</a:t>
            </a:r>
            <a:endParaRPr/>
          </a:p>
          <a:p>
            <a:pPr marL="457200" lvl="0" indent="-342900" algn="l" rtl="0">
              <a:spcBef>
                <a:spcPts val="0"/>
              </a:spcBef>
              <a:spcAft>
                <a:spcPts val="0"/>
              </a:spcAft>
              <a:buSzPts val="1800"/>
              <a:buChar char="●"/>
            </a:pPr>
            <a:r>
              <a:rPr lang="en-US"/>
              <a:t>Easier to do sequence diagrams as a team</a:t>
            </a:r>
            <a:endParaRPr/>
          </a:p>
          <a:p>
            <a:pPr marL="457200" lvl="0" indent="-342900" algn="l" rtl="0">
              <a:spcBef>
                <a:spcPts val="0"/>
              </a:spcBef>
              <a:spcAft>
                <a:spcPts val="0"/>
              </a:spcAft>
              <a:buSzPts val="1800"/>
              <a:buChar char="●"/>
            </a:pPr>
            <a:r>
              <a:rPr lang="en-US"/>
              <a:t>Can be used for testing and/or UX Wireframing</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2"/>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Practices: Sequence diagram example…</a:t>
            </a:r>
            <a:endParaRPr/>
          </a:p>
        </p:txBody>
      </p:sp>
      <p:pic>
        <p:nvPicPr>
          <p:cNvPr id="638" name="Google Shape;638;p102"/>
          <p:cNvPicPr preferRelativeResize="0"/>
          <p:nvPr/>
        </p:nvPicPr>
        <p:blipFill>
          <a:blip r:embed="rId3">
            <a:alphaModFix/>
          </a:blip>
          <a:stretch>
            <a:fillRect/>
          </a:stretch>
        </p:blipFill>
        <p:spPr>
          <a:xfrm>
            <a:off x="433013" y="1676877"/>
            <a:ext cx="8277975" cy="4872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3"/>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Practices: Sequence diagram example</a:t>
            </a:r>
            <a:endParaRPr/>
          </a:p>
        </p:txBody>
      </p:sp>
      <p:pic>
        <p:nvPicPr>
          <p:cNvPr id="644" name="Google Shape;644;p103"/>
          <p:cNvPicPr preferRelativeResize="0"/>
          <p:nvPr/>
        </p:nvPicPr>
        <p:blipFill>
          <a:blip r:embed="rId3">
            <a:alphaModFix/>
          </a:blip>
          <a:stretch>
            <a:fillRect/>
          </a:stretch>
        </p:blipFill>
        <p:spPr>
          <a:xfrm>
            <a:off x="838688" y="1652692"/>
            <a:ext cx="7466619" cy="501663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7960</Words>
  <Application>Microsoft Office PowerPoint</Application>
  <PresentationFormat>On-screen Show (4:3)</PresentationFormat>
  <Paragraphs>712</Paragraphs>
  <Slides>143</Slides>
  <Notes>132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PT Sans Narrow</vt:lpstr>
      <vt:lpstr>Open Sans</vt:lpstr>
      <vt:lpstr>Calibri</vt:lpstr>
      <vt:lpstr>Noto Sans Symbols</vt:lpstr>
      <vt:lpstr>Tropic</vt:lpstr>
      <vt:lpstr>Ngôn ngữ mô hình hóa</vt:lpstr>
      <vt:lpstr>References </vt:lpstr>
      <vt:lpstr>Introduction</vt:lpstr>
      <vt:lpstr>Problem(Vấn đề)</vt:lpstr>
      <vt:lpstr>Model(người mẫu)</vt:lpstr>
      <vt:lpstr>Aims of modeling(mục tiêu của mô hình)</vt:lpstr>
      <vt:lpstr>Complex systems(Hệ thống phức tạp)</vt:lpstr>
      <vt:lpstr>Formal vs. informal modeling(Mô hình chính thức so với không chính thức)</vt:lpstr>
      <vt:lpstr>Principles of modeling(Nguyên tắc của mô hình)</vt:lpstr>
      <vt:lpstr>Views of an architecture(Quang cảnh của 1 công trình kiến trúc)</vt:lpstr>
      <vt:lpstr>Importance of view(Tầm quan trọng của chế độ xem)</vt:lpstr>
      <vt:lpstr>Views of software development(Quan điểm phát triển phần mềm)</vt:lpstr>
      <vt:lpstr>Object-oriented modeling</vt:lpstr>
      <vt:lpstr>Simple 3-tier architecture for a billing system</vt:lpstr>
      <vt:lpstr>Unified Modelling Language</vt:lpstr>
      <vt:lpstr>The UML is a language(Là 1 ngôn ngữ)</vt:lpstr>
      <vt:lpstr>UML is a language for(Là 1 ngôn ngữ dành cho)</vt:lpstr>
      <vt:lpstr>Where can the UML be used?(Có được sử dụng ở đâu)</vt:lpstr>
      <vt:lpstr>Conceptual model of the UML(Mô hình khái  niệm của UML)</vt:lpstr>
      <vt:lpstr>Building blocks</vt:lpstr>
      <vt:lpstr>Things in the UML(Những thứ trong UML)</vt:lpstr>
      <vt:lpstr>Structural things(Những thứ cấu trúc)</vt:lpstr>
      <vt:lpstr>Class(LỚp)</vt:lpstr>
      <vt:lpstr>Mô tả lớp</vt:lpstr>
      <vt:lpstr>Interface(Giao diện)</vt:lpstr>
      <vt:lpstr>Mô tả giao diện(interface)</vt:lpstr>
      <vt:lpstr>Collaboration(Sự hợp tác)</vt:lpstr>
      <vt:lpstr>Mô tả sự hợp tác</vt:lpstr>
      <vt:lpstr>Use case(ca sử dụng)</vt:lpstr>
      <vt:lpstr>Mô tả ca sử dụng (Use case)</vt:lpstr>
      <vt:lpstr>Active class(Lớp học hoạt động)</vt:lpstr>
      <vt:lpstr>Lớp học hoạt động</vt:lpstr>
      <vt:lpstr>Component(Thành phần)</vt:lpstr>
      <vt:lpstr>Mô tả các thành phần</vt:lpstr>
      <vt:lpstr>Artifact(Đồ tạo tác)</vt:lpstr>
      <vt:lpstr>Đồ tạo tác</vt:lpstr>
      <vt:lpstr>Node(Nút)</vt:lpstr>
      <vt:lpstr>Nút</vt:lpstr>
      <vt:lpstr>Behavioral things(Những điều về hành vi)</vt:lpstr>
      <vt:lpstr>Interaction(Sự tương tác)</vt:lpstr>
      <vt:lpstr>Sự tương tác</vt:lpstr>
      <vt:lpstr>State machine(Máy trạng thái)</vt:lpstr>
      <vt:lpstr>Máy trạng thái</vt:lpstr>
      <vt:lpstr>Activity(Hoạt động)</vt:lpstr>
      <vt:lpstr>Hoạt động</vt:lpstr>
      <vt:lpstr>Grouping things</vt:lpstr>
      <vt:lpstr>Package</vt:lpstr>
      <vt:lpstr>Annotational things</vt:lpstr>
      <vt:lpstr>Note</vt:lpstr>
      <vt:lpstr>Relationship in the UML</vt:lpstr>
      <vt:lpstr>Diagrams in the UML</vt:lpstr>
      <vt:lpstr>UML diagram types</vt:lpstr>
      <vt:lpstr>Class diagram - introduction</vt:lpstr>
      <vt:lpstr>Purpose of Class Diagrams</vt:lpstr>
      <vt:lpstr>What is a Class?</vt:lpstr>
      <vt:lpstr>Class Notation</vt:lpstr>
      <vt:lpstr>Graphical representation of the class</vt:lpstr>
      <vt:lpstr>Class Relationships</vt:lpstr>
      <vt:lpstr>Inheritance </vt:lpstr>
      <vt:lpstr>Simple Association</vt:lpstr>
      <vt:lpstr>Aggregation</vt:lpstr>
      <vt:lpstr>Composition</vt:lpstr>
      <vt:lpstr>Dependency</vt:lpstr>
      <vt:lpstr>Relationship Names</vt:lpstr>
      <vt:lpstr>Relationship - Roles</vt:lpstr>
      <vt:lpstr>Navigability</vt:lpstr>
      <vt:lpstr>Visibility of Class attributes and Operations</vt:lpstr>
      <vt:lpstr>Class Visibility Example</vt:lpstr>
      <vt:lpstr>Use case diagram</vt:lpstr>
      <vt:lpstr>Use case examples…</vt:lpstr>
      <vt:lpstr>Use case examples…</vt:lpstr>
      <vt:lpstr>Use use examples…</vt:lpstr>
      <vt:lpstr>Include vs. Extend</vt:lpstr>
      <vt:lpstr>Sequence diagram</vt:lpstr>
      <vt:lpstr>About sequence diagrams</vt:lpstr>
      <vt:lpstr>Purpose of Sequence Diagram</vt:lpstr>
      <vt:lpstr>PowerPoint Presentation</vt:lpstr>
      <vt:lpstr>Sequence Diagrams at a Glance</vt:lpstr>
      <vt:lpstr>Sequence Diagram Example: Hotel System</vt:lpstr>
      <vt:lpstr>Actor</vt:lpstr>
      <vt:lpstr>Lifeline, activations</vt:lpstr>
      <vt:lpstr>Call Message</vt:lpstr>
      <vt:lpstr>Return Message</vt:lpstr>
      <vt:lpstr>Self Message</vt:lpstr>
      <vt:lpstr>Recursive Message</vt:lpstr>
      <vt:lpstr>Create Message</vt:lpstr>
      <vt:lpstr>Destroy Message</vt:lpstr>
      <vt:lpstr>Duration Message</vt:lpstr>
      <vt:lpstr>Note</vt:lpstr>
      <vt:lpstr>Message and Focus of Control</vt:lpstr>
      <vt:lpstr>Sequence Fragments</vt:lpstr>
      <vt:lpstr>Operators</vt:lpstr>
      <vt:lpstr>Operator notes</vt:lpstr>
      <vt:lpstr>Combined Fragment Example</vt:lpstr>
      <vt:lpstr>Sequence Diagram for Modeling Use Case Scenarios</vt:lpstr>
      <vt:lpstr>Example</vt:lpstr>
      <vt:lpstr>Sequence Diagram - Model before Code</vt:lpstr>
      <vt:lpstr>Practices: Sequence diagram example…</vt:lpstr>
      <vt:lpstr>Practices: Sequence diagram example</vt:lpstr>
      <vt:lpstr>Other diagrams</vt:lpstr>
      <vt:lpstr>Object diagram example</vt:lpstr>
      <vt:lpstr>Component diagram example</vt:lpstr>
      <vt:lpstr>State diagram example</vt:lpstr>
      <vt:lpstr>Activity diagram example</vt:lpstr>
      <vt:lpstr>Package diagram example</vt:lpstr>
      <vt:lpstr>Communication diagram example</vt:lpstr>
      <vt:lpstr>Deployment diagram example</vt:lpstr>
      <vt:lpstr>Rules of the UML</vt:lpstr>
      <vt:lpstr>Rules …</vt:lpstr>
      <vt:lpstr>Common mechanisms in the UML</vt:lpstr>
      <vt:lpstr>Specifications </vt:lpstr>
      <vt:lpstr>Adornments </vt:lpstr>
      <vt:lpstr>Common divisions</vt:lpstr>
      <vt:lpstr>Extensibility mechanisms</vt:lpstr>
      <vt:lpstr>MÔ HÌNH HÓA CẤU TRÚC</vt:lpstr>
      <vt:lpstr>CLASSES</vt:lpstr>
      <vt:lpstr>Getting started</vt:lpstr>
      <vt:lpstr>Classes in UML</vt:lpstr>
      <vt:lpstr>Names</vt:lpstr>
      <vt:lpstr>Attributes </vt:lpstr>
      <vt:lpstr>Operations </vt:lpstr>
      <vt:lpstr>Organizing attributes and operations</vt:lpstr>
      <vt:lpstr>Responsibilities </vt:lpstr>
      <vt:lpstr>Modeling the vocabulary of a system</vt:lpstr>
      <vt:lpstr>Modeling the distribution of responsibilities in system</vt:lpstr>
      <vt:lpstr>Modeling non-software things</vt:lpstr>
      <vt:lpstr>Modeling primitive types</vt:lpstr>
      <vt:lpstr>RELATIONSHIPS</vt:lpstr>
      <vt:lpstr>Dependencies </vt:lpstr>
      <vt:lpstr>Generalizations </vt:lpstr>
      <vt:lpstr>Ví dụ class</vt:lpstr>
      <vt:lpstr>Associations </vt:lpstr>
      <vt:lpstr>Aggregation </vt:lpstr>
      <vt:lpstr>Modeling simple dependencies</vt:lpstr>
      <vt:lpstr>Modeling single inheritance</vt:lpstr>
      <vt:lpstr>Modeling structural relationships </vt:lpstr>
      <vt:lpstr>PowerPoint Presentation</vt:lpstr>
      <vt:lpstr>PowerPoint Presentation</vt:lpstr>
      <vt:lpstr>COMMON MECHANISM</vt:lpstr>
      <vt:lpstr>Note </vt:lpstr>
      <vt:lpstr>Stereotype </vt:lpstr>
      <vt:lpstr>Tagged value</vt:lpstr>
      <vt:lpstr>Constraints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Ngôn ngữ mô hình hóa</dc:title>
  <cp:lastModifiedBy>Tơi Trần Văn</cp:lastModifiedBy>
  <cp:revision>1</cp:revision>
  <dcterms:modified xsi:type="dcterms:W3CDTF">2022-05-31T08:48:01Z</dcterms:modified>
</cp:coreProperties>
</file>